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Lst>
  <p:notesMasterIdLst>
    <p:notesMasterId r:id="rId38"/>
  </p:notesMasterIdLst>
  <p:handoutMasterIdLst>
    <p:handoutMasterId r:id="rId39"/>
  </p:handoutMasterIdLst>
  <p:sldIdLst>
    <p:sldId id="2076137923" r:id="rId5"/>
    <p:sldId id="2076137924" r:id="rId6"/>
    <p:sldId id="2076137911" r:id="rId7"/>
    <p:sldId id="1370" r:id="rId8"/>
    <p:sldId id="1841" r:id="rId9"/>
    <p:sldId id="11927" r:id="rId10"/>
    <p:sldId id="9897" r:id="rId11"/>
    <p:sldId id="2076137928" r:id="rId12"/>
    <p:sldId id="9899" r:id="rId13"/>
    <p:sldId id="9902" r:id="rId14"/>
    <p:sldId id="10023" r:id="rId15"/>
    <p:sldId id="9901" r:id="rId16"/>
    <p:sldId id="335" r:id="rId17"/>
    <p:sldId id="2076137930" r:id="rId18"/>
    <p:sldId id="9904" r:id="rId19"/>
    <p:sldId id="10055" r:id="rId20"/>
    <p:sldId id="2076136696" r:id="rId21"/>
    <p:sldId id="9927" r:id="rId22"/>
    <p:sldId id="2076136697" r:id="rId23"/>
    <p:sldId id="9905" r:id="rId24"/>
    <p:sldId id="9970" r:id="rId25"/>
    <p:sldId id="9983" r:id="rId26"/>
    <p:sldId id="10017" r:id="rId27"/>
    <p:sldId id="9984" r:id="rId28"/>
    <p:sldId id="9975" r:id="rId29"/>
    <p:sldId id="336" r:id="rId30"/>
    <p:sldId id="2076137927" r:id="rId31"/>
    <p:sldId id="9980" r:id="rId32"/>
    <p:sldId id="2076137925" r:id="rId33"/>
    <p:sldId id="265" r:id="rId34"/>
    <p:sldId id="266" r:id="rId35"/>
    <p:sldId id="1387" r:id="rId36"/>
    <p:sldId id="1386" r:id="rId37"/>
  </p:sldIdLst>
  <p:sldSz cx="12436475" cy="6994525"/>
  <p:notesSz cx="6858000" cy="9144000"/>
  <p:custDataLst>
    <p:tags r:id="rId40"/>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23"/>
            <p14:sldId id="2076137924"/>
            <p14:sldId id="2076137911"/>
          </p14:sldIdLst>
        </p14:section>
        <p14:section name="Main Section" id="{DBA7CB84-7B66-4E24-AC1A-2003CF831DC5}">
          <p14:sldIdLst>
            <p14:sldId id="1370"/>
            <p14:sldId id="1841"/>
            <p14:sldId id="11927"/>
            <p14:sldId id="9897"/>
            <p14:sldId id="2076137928"/>
            <p14:sldId id="9899"/>
            <p14:sldId id="9902"/>
            <p14:sldId id="10023"/>
            <p14:sldId id="9901"/>
            <p14:sldId id="335"/>
            <p14:sldId id="2076137930"/>
            <p14:sldId id="9904"/>
            <p14:sldId id="10055"/>
            <p14:sldId id="2076136696"/>
            <p14:sldId id="9927"/>
            <p14:sldId id="2076136697"/>
            <p14:sldId id="9905"/>
            <p14:sldId id="9970"/>
            <p14:sldId id="9983"/>
            <p14:sldId id="10017"/>
            <p14:sldId id="9984"/>
            <p14:sldId id="9975"/>
            <p14:sldId id="336"/>
            <p14:sldId id="2076137927"/>
            <p14:sldId id="9980"/>
            <p14:sldId id="2076137925"/>
            <p14:sldId id="265"/>
            <p14:sldId id="266"/>
            <p14:sldId id="1387"/>
            <p14:sldId id="1386"/>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90717" autoAdjust="0"/>
  </p:normalViewPr>
  <p:slideViewPr>
    <p:cSldViewPr>
      <p:cViewPr varScale="1">
        <p:scale>
          <a:sx n="83" d="100"/>
          <a:sy n="83" d="100"/>
        </p:scale>
        <p:origin x="60" y="133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4/27/2020 10:30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4/27/2020 10:29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4/27/2020 10:29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result-set caching.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result-set cache persists even if SQL pool is paused and resumed later.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Query cache is invalidated and refreshed when underlying table data or query code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4/27/2020 10:29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4/27/2020 10:29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4/27/2020 10:29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521075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199763611"/>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9140929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5497395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42255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383" r:id="rId36"/>
    <p:sldLayoutId id="2147484384" r:id="rId37"/>
    <p:sldLayoutId id="2147484385" r:id="rId38"/>
    <p:sldLayoutId id="2147484386" r:id="rId39"/>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DW Optimization</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2, Optimize &amp; Query: 08:00 – 08:45</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CSA10P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35600990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873933" y="1142880"/>
            <a:ext cx="6343116" cy="4101935"/>
          </a:xfrm>
          <a:prstGeom prst="rect">
            <a:avLst/>
          </a:prstGeom>
          <a:ln>
            <a:solidFill>
              <a:schemeClr val="bg2">
                <a:lumMod val="50000"/>
              </a:schemeClr>
            </a:solidFill>
          </a:ln>
        </p:spPr>
        <p:txBody>
          <a:bodyPr wrap="square">
            <a:spAutoFit/>
          </a:bodyPr>
          <a:lstStyle/>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partitionedOrderTable</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000000"/>
                </a:solidFill>
                <a:latin typeface="Calibri" panose="020F0502020204030204" pitchFamily="34" charset="0"/>
                <a:cs typeface="Calibri" panose="020F0502020204030204" pitchFamily="34" charset="0"/>
              </a:rPr>
              <a:t> NOT NULL</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Date     </a:t>
            </a:r>
            <a:r>
              <a:rPr lang="en-US" sz="1224" dirty="0" err="1">
                <a:solidFill>
                  <a:srgbClr val="0000FF"/>
                </a:solidFill>
                <a:latin typeface="Calibri" panose="020F0502020204030204" pitchFamily="34" charset="0"/>
                <a:cs typeface="Calibri" panose="020F0502020204030204" pitchFamily="34" charset="0"/>
              </a:rPr>
              <a:t>DATE</a:t>
            </a:r>
            <a:r>
              <a:rPr lang="en-US" sz="1224" dirty="0">
                <a:solidFill>
                  <a:srgbClr val="000000"/>
                </a:solidFill>
                <a:latin typeface="Calibri" panose="020F0502020204030204" pitchFamily="34" charset="0"/>
                <a:cs typeface="Calibri" panose="020F0502020204030204" pitchFamily="34" charset="0"/>
              </a:rPr>
              <a:t> NOT NULL,</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Name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    CLUSTERED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COLUMNSTORE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INDEX</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    DISTRIBUTION</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HASH</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    PARTITION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00"/>
                </a:solidFill>
                <a:latin typeface="Calibri" panose="020F0502020204030204" pitchFamily="34" charset="0"/>
                <a:cs typeface="Calibri" panose="020F0502020204030204" pitchFamily="34" charset="0"/>
              </a:rPr>
              <a:t>    [Date] </a:t>
            </a:r>
            <a:r>
              <a:rPr lang="en-US" sz="1224" dirty="0">
                <a:solidFill>
                  <a:srgbClr val="0000FF"/>
                </a:solidFill>
                <a:latin typeface="Calibri" panose="020F0502020204030204" pitchFamily="34" charset="0"/>
                <a:cs typeface="Calibri" panose="020F0502020204030204" pitchFamily="34" charset="0"/>
              </a:rPr>
              <a:t>RANGE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RIGHT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FOR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VALUES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'2000-01-01'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'2001-01-01'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'2002-01-01’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a:t>
            </a:r>
          </a:p>
          <a:p>
            <a:pPr defTabSz="932597">
              <a:defRPr/>
            </a:pPr>
            <a:r>
              <a:rPr lang="en-US" sz="1224" dirty="0">
                <a:solidFill>
                  <a:srgbClr val="FF0000"/>
                </a:solidFill>
                <a:latin typeface="Calibri" panose="020F0502020204030204" pitchFamily="34" charset="0"/>
                <a:cs typeface="Calibri" panose="020F0502020204030204" pitchFamily="34" charset="0"/>
              </a:rPr>
              <a:t>    '2003-01-01'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'2004-01-01'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'2005-01-01'</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35794" y="1142881"/>
            <a:ext cx="5003401" cy="5366790"/>
          </a:xfrm>
        </p:spPr>
        <p:txBody>
          <a:bodyPr/>
          <a:lstStyle/>
          <a:p>
            <a:r>
              <a:rPr lang="en-US" dirty="0">
                <a:solidFill>
                  <a:schemeClr val="tx2"/>
                </a:solidFill>
              </a:rPr>
              <a:t>Overview</a:t>
            </a:r>
          </a:p>
          <a:p>
            <a:pPr lvl="1">
              <a:spcBef>
                <a:spcPts val="612"/>
              </a:spcBef>
            </a:pPr>
            <a:r>
              <a:rPr lang="en-US" dirty="0"/>
              <a:t>Table partitions divide data into smaller groups</a:t>
            </a:r>
          </a:p>
          <a:p>
            <a:pPr lvl="1">
              <a:spcBef>
                <a:spcPts val="612"/>
              </a:spcBef>
            </a:pPr>
            <a:r>
              <a:rPr lang="en-US" dirty="0"/>
              <a:t>In most cases, partitions are created on a date column</a:t>
            </a:r>
          </a:p>
          <a:p>
            <a:pPr lvl="1">
              <a:spcBef>
                <a:spcPts val="612"/>
              </a:spcBef>
            </a:pPr>
            <a:r>
              <a:rPr lang="en-US" dirty="0"/>
              <a:t>Supported on all table types</a:t>
            </a:r>
          </a:p>
          <a:p>
            <a:pPr lvl="1">
              <a:spcBef>
                <a:spcPts val="612"/>
              </a:spcBef>
            </a:pPr>
            <a:r>
              <a:rPr lang="en-US" dirty="0"/>
              <a:t>RANGE RIGHT – Used for time partitions</a:t>
            </a:r>
          </a:p>
          <a:p>
            <a:pPr lvl="1">
              <a:spcBef>
                <a:spcPts val="612"/>
              </a:spcBef>
              <a:spcAft>
                <a:spcPts val="1224"/>
              </a:spcAft>
            </a:pPr>
            <a:r>
              <a:rPr lang="en-US" dirty="0"/>
              <a:t>RANGE LEFT – Used for number partitions</a:t>
            </a:r>
          </a:p>
          <a:p>
            <a:r>
              <a:rPr lang="en-US" dirty="0">
                <a:solidFill>
                  <a:schemeClr val="tx2"/>
                </a:solidFill>
              </a:rPr>
              <a:t>Benefits</a:t>
            </a:r>
          </a:p>
          <a:p>
            <a:pPr lvl="1">
              <a:spcBef>
                <a:spcPts val="612"/>
              </a:spcBef>
            </a:pPr>
            <a:r>
              <a:rPr lang="en-US" dirty="0"/>
              <a:t>Improves efficiency and performance of loading and querying by limiting the scope to subset of data.</a:t>
            </a:r>
          </a:p>
          <a:p>
            <a:pPr lvl="1">
              <a:spcBef>
                <a:spcPts val="612"/>
              </a:spcBef>
            </a:pPr>
            <a:r>
              <a:rPr lang="en-US" dirty="0"/>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35795" y="227015"/>
            <a:ext cx="5325242" cy="754061"/>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711502" y="1655764"/>
            <a:ext cx="2979607" cy="4924692"/>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602715" y="1760407"/>
            <a:ext cx="2979607" cy="4924692"/>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7648" y="1985913"/>
          <a:ext cx="2664050" cy="3722055"/>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gridCol w="777169">
                  <a:extLst>
                    <a:ext uri="{9D8B030D-6E8A-4147-A177-3AD203B41FA5}">
                      <a16:colId xmlns:a16="http://schemas.microsoft.com/office/drawing/2014/main" val="778469355"/>
                    </a:ext>
                  </a:extLst>
                </a:gridCol>
                <a:gridCol w="534304">
                  <a:extLst>
                    <a:ext uri="{9D8B030D-6E8A-4147-A177-3AD203B41FA5}">
                      <a16:colId xmlns:a16="http://schemas.microsoft.com/office/drawing/2014/main" val="3068263925"/>
                    </a:ext>
                  </a:extLst>
                </a:gridCol>
                <a:gridCol w="660594">
                  <a:extLst>
                    <a:ext uri="{9D8B030D-6E8A-4147-A177-3AD203B41FA5}">
                      <a16:colId xmlns:a16="http://schemas.microsoft.com/office/drawing/2014/main" val="40476078"/>
                    </a:ext>
                  </a:extLst>
                </a:gridCol>
              </a:tblGrid>
              <a:tr h="342015">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lang="en-US" sz="10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11-2-2018</a:t>
                      </a:r>
                    </a:p>
                  </a:txBody>
                  <a:tcPr marL="55563" marR="55563" marT="27781" marB="27781"/>
                </a:tc>
                <a:tc>
                  <a:txBody>
                    <a:bodyPr/>
                    <a:lstStyle/>
                    <a:p>
                      <a:r>
                        <a:rPr lang="en-US" sz="1000"/>
                        <a:t>V</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85018</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SP</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dirty="0"/>
                        <a:t>85216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5336">
                <a:tc>
                  <a:txBody>
                    <a:bodyPr/>
                    <a:lstStyle/>
                    <a:p>
                      <a:r>
                        <a:rPr lang="en-US" sz="1000" dirty="0"/>
                        <a:t>85395</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V</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5336">
                <a:tc>
                  <a:txBody>
                    <a:bodyPr/>
                    <a:lstStyle/>
                    <a:p>
                      <a:r>
                        <a:rPr kumimoji="0" lang="en-US" sz="1000" u="none" strike="noStrike" kern="1200" cap="none" spc="0" normalizeH="0" baseline="0" noProof="0">
                          <a:ln>
                            <a:noFill/>
                          </a:ln>
                          <a:effectLst/>
                          <a:uLnTx/>
                          <a:uFillTx/>
                        </a:rPr>
                        <a:t>82147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5336">
                <a:tc>
                  <a:txBody>
                    <a:bodyPr/>
                    <a:lstStyle/>
                    <a:p>
                      <a:r>
                        <a:rPr kumimoji="0" lang="en-US" sz="1000" u="none" strike="noStrike" kern="1200" cap="none" spc="0" normalizeH="0" baseline="0" noProof="0">
                          <a:ln>
                            <a:noFill/>
                          </a:ln>
                          <a:effectLst/>
                          <a:uLnTx/>
                          <a:uFillTx/>
                        </a:rPr>
                        <a:t>86881</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D</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5336">
                <a:tc>
                  <a:txBody>
                    <a:bodyPr/>
                    <a:lstStyle/>
                    <a:p>
                      <a:r>
                        <a:rPr kumimoji="0" lang="en-US" sz="1000" u="none" strike="noStrike" kern="1200" cap="none" spc="0" normalizeH="0" baseline="0" noProof="0" dirty="0">
                          <a:ln>
                            <a:noFill/>
                          </a:ln>
                          <a:effectLst/>
                          <a:uLnTx/>
                          <a:uFillTx/>
                        </a:rPr>
                        <a:t>93080</a:t>
                      </a:r>
                      <a:endParaRPr lang="en-US" sz="1000" dirty="0"/>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11-3-2018</a:t>
                      </a:r>
                    </a:p>
                  </a:txBody>
                  <a:tcPr marL="55563" marR="55563" marT="27781" marB="27781"/>
                </a:tc>
                <a:tc>
                  <a:txBody>
                    <a:bodyPr/>
                    <a:lstStyle/>
                    <a:p>
                      <a:r>
                        <a:rPr lang="en-US" sz="1000"/>
                        <a:t>R</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5336">
                <a:tc>
                  <a:txBody>
                    <a:bodyPr/>
                    <a:lstStyle/>
                    <a:p>
                      <a:r>
                        <a:rPr kumimoji="0" lang="en-US" sz="1000" u="none" strike="noStrike" kern="1200" cap="none" spc="0" normalizeH="0" baseline="0" noProof="0">
                          <a:ln>
                            <a:noFill/>
                          </a:ln>
                          <a:effectLst/>
                          <a:uLnTx/>
                          <a:uFillTx/>
                        </a:rPr>
                        <a:t>94156</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S</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5336">
                <a:tc>
                  <a:txBody>
                    <a:bodyPr/>
                    <a:lstStyle/>
                    <a:p>
                      <a:r>
                        <a:rPr kumimoji="0" lang="en-US" sz="1000" u="none" strike="noStrike" kern="1200" cap="none" spc="0" normalizeH="0" baseline="0" noProof="0">
                          <a:ln>
                            <a:noFill/>
                          </a:ln>
                          <a:effectLst/>
                          <a:uLnTx/>
                          <a:uFillTx/>
                        </a:rPr>
                        <a:t>96250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Q</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5336">
                <a:tc>
                  <a:txBody>
                    <a:bodyPr/>
                    <a:lstStyle/>
                    <a:p>
                      <a:r>
                        <a:rPr kumimoji="0" lang="en-US" sz="1000" u="none" strike="noStrike" kern="1200" cap="none" spc="0" normalizeH="0" baseline="0" noProof="0">
                          <a:ln>
                            <a:noFill/>
                          </a:ln>
                          <a:effectLst/>
                          <a:uLnTx/>
                          <a:uFillTx/>
                        </a:rPr>
                        <a:t>98799</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R</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5336">
                <a:tc>
                  <a:txBody>
                    <a:bodyPr/>
                    <a:lstStyle/>
                    <a:p>
                      <a:r>
                        <a:rPr kumimoji="0" lang="en-US" sz="1000" u="none" strike="noStrike" kern="1200" cap="none" spc="0" normalizeH="0" baseline="0" noProof="0" dirty="0">
                          <a:ln>
                            <a:noFill/>
                          </a:ln>
                          <a:effectLst/>
                          <a:uLnTx/>
                          <a:uFillTx/>
                        </a:rPr>
                        <a:t>98015</a:t>
                      </a:r>
                      <a:endParaRPr lang="en-US" sz="1000" dirty="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5336">
                <a:tc>
                  <a:txBody>
                    <a:bodyPr/>
                    <a:lstStyle/>
                    <a:p>
                      <a:r>
                        <a:rPr kumimoji="0" lang="en-US" sz="1000" u="none" strike="noStrike" kern="1200" cap="none" spc="0" normalizeH="0" baseline="0" noProof="0">
                          <a:ln>
                            <a:noFill/>
                          </a:ln>
                          <a:effectLst/>
                          <a:uLnTx/>
                          <a:uFillTx/>
                        </a:rPr>
                        <a:t>98310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D</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5336">
                <a:tc>
                  <a:txBody>
                    <a:bodyPr/>
                    <a:lstStyle/>
                    <a:p>
                      <a:r>
                        <a:rPr kumimoji="0" lang="en-US" sz="1000" u="none" strike="noStrike" kern="1200" cap="none" spc="0" normalizeH="0" baseline="0" noProof="0">
                          <a:ln>
                            <a:noFill/>
                          </a:ln>
                          <a:effectLst/>
                          <a:uLnTx/>
                          <a:uFillTx/>
                        </a:rPr>
                        <a:t>98979</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Z</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5336">
                <a:tc>
                  <a:txBody>
                    <a:bodyPr/>
                    <a:lstStyle/>
                    <a:p>
                      <a:r>
                        <a:rPr kumimoji="0" lang="en-US" sz="1000" u="none" strike="noStrike" kern="1200" cap="none" spc="0" normalizeH="0" baseline="0" noProof="0">
                          <a:ln>
                            <a:noFill/>
                          </a:ln>
                          <a:effectLst/>
                          <a:uLnTx/>
                          <a:uFillTx/>
                        </a:rPr>
                        <a:t>98137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5336">
                <a:tc>
                  <a:txBody>
                    <a:bodyPr/>
                    <a:lstStyle/>
                    <a:p>
                      <a:pPr algn="ctr"/>
                      <a:r>
                        <a:rPr lang="en-US" sz="1000"/>
                        <a:t>…</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10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8807" y="1105473"/>
            <a:ext cx="2427651" cy="259690"/>
          </a:xfrm>
        </p:spPr>
        <p:txBody>
          <a:bodyPr/>
          <a:lstStyle/>
          <a:p>
            <a:pPr>
              <a:spcBef>
                <a:spcPts val="612"/>
              </a:spcBef>
            </a:pPr>
            <a:r>
              <a:rPr lang="en-US" sz="1632" dirty="0">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35795" y="204985"/>
            <a:ext cx="11281479" cy="754061"/>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67361" y="1075508"/>
            <a:ext cx="0" cy="572371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512190" y="1100581"/>
            <a:ext cx="3369603" cy="47654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dirty="0">
                <a:solidFill>
                  <a:schemeClr val="tx2"/>
                </a:solidFill>
                <a:latin typeface="Segoe UI Semibold"/>
              </a:rPr>
              <a:t>Physical data distribution</a:t>
            </a:r>
            <a:br>
              <a:rPr lang="en-US" sz="1632" dirty="0">
                <a:solidFill>
                  <a:schemeClr val="tx2"/>
                </a:solidFill>
                <a:latin typeface="Segoe UI Semibold"/>
              </a:rPr>
            </a:br>
            <a:r>
              <a:rPr lang="en-US" sz="1224" dirty="0">
                <a:solidFill>
                  <a:schemeClr val="tx2"/>
                </a:solidFill>
                <a:latin typeface="Segoe UI"/>
              </a:rPr>
              <a:t>( Hash distribution (</a:t>
            </a:r>
            <a:r>
              <a:rPr lang="en-US" sz="1224" dirty="0" err="1">
                <a:solidFill>
                  <a:schemeClr val="tx2"/>
                </a:solidFill>
                <a:latin typeface="Segoe UI"/>
              </a:rPr>
              <a:t>OrderId</a:t>
            </a:r>
            <a:r>
              <a:rPr lang="en-US" sz="1224" dirty="0">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512190" y="1874534"/>
            <a:ext cx="2979607" cy="4924692"/>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620499" y="2767933"/>
          <a:ext cx="2664050" cy="1454823"/>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gridCol w="777169">
                  <a:extLst>
                    <a:ext uri="{9D8B030D-6E8A-4147-A177-3AD203B41FA5}">
                      <a16:colId xmlns:a16="http://schemas.microsoft.com/office/drawing/2014/main" val="778469355"/>
                    </a:ext>
                  </a:extLst>
                </a:gridCol>
                <a:gridCol w="534304">
                  <a:extLst>
                    <a:ext uri="{9D8B030D-6E8A-4147-A177-3AD203B41FA5}">
                      <a16:colId xmlns:a16="http://schemas.microsoft.com/office/drawing/2014/main" val="3068263925"/>
                    </a:ext>
                  </a:extLst>
                </a:gridCol>
                <a:gridCol w="660594">
                  <a:extLst>
                    <a:ext uri="{9D8B030D-6E8A-4147-A177-3AD203B41FA5}">
                      <a16:colId xmlns:a16="http://schemas.microsoft.com/office/drawing/2014/main" val="40476078"/>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9910">
                <a:tc>
                  <a:txBody>
                    <a:bodyPr/>
                    <a:lstStyle/>
                    <a:p>
                      <a:r>
                        <a:rPr lang="en-US" sz="8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800"/>
                        <a:t>11-2-2018</a:t>
                      </a:r>
                    </a:p>
                  </a:txBody>
                  <a:tcPr marL="55563" marR="55563" marT="27781" marB="27781"/>
                </a:tc>
                <a:tc>
                  <a:txBody>
                    <a:bodyPr/>
                    <a:lstStyle/>
                    <a:p>
                      <a:r>
                        <a:rPr lang="en-US" sz="800" dirty="0"/>
                        <a:t>V</a:t>
                      </a:r>
                    </a:p>
                  </a:txBody>
                  <a:tcPr marL="55563" marR="55563" marT="27781" marB="27781"/>
                </a:tc>
                <a:tc>
                  <a:txBody>
                    <a:bodyPr/>
                    <a:lstStyle/>
                    <a:p>
                      <a:r>
                        <a:rPr lang="en-US" sz="8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9910">
                <a:tc>
                  <a:txBody>
                    <a:bodyPr/>
                    <a:lstStyle/>
                    <a:p>
                      <a:r>
                        <a:rPr lang="en-US" sz="800" dirty="0"/>
                        <a:t>85018</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Q</a:t>
                      </a:r>
                    </a:p>
                  </a:txBody>
                  <a:tcPr marL="55563" marR="55563" marT="27781" marB="27781"/>
                </a:tc>
                <a:tc>
                  <a:txBody>
                    <a:bodyPr/>
                    <a:lstStyle/>
                    <a:p>
                      <a:r>
                        <a:rPr lang="en-US" sz="800"/>
                        <a:t>SP</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9910">
                <a:tc>
                  <a:txBody>
                    <a:bodyPr/>
                    <a:lstStyle/>
                    <a:p>
                      <a:r>
                        <a:rPr lang="en-US" sz="800" dirty="0"/>
                        <a:t>85216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Q</a:t>
                      </a:r>
                    </a:p>
                  </a:txBody>
                  <a:tcPr marL="55563" marR="55563" marT="27781" marB="27781"/>
                </a:tc>
                <a:tc>
                  <a:txBody>
                    <a:bodyPr/>
                    <a:lstStyle/>
                    <a:p>
                      <a:r>
                        <a:rPr lang="en-US" sz="8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9910">
                <a:tc>
                  <a:txBody>
                    <a:bodyPr/>
                    <a:lstStyle/>
                    <a:p>
                      <a:r>
                        <a:rPr lang="en-US" sz="800" dirty="0"/>
                        <a:t>85395</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V</a:t>
                      </a:r>
                    </a:p>
                  </a:txBody>
                  <a:tcPr marL="55563" marR="55563" marT="27781" marB="27781"/>
                </a:tc>
                <a:tc>
                  <a:txBody>
                    <a:bodyPr/>
                    <a:lstStyle/>
                    <a:p>
                      <a:r>
                        <a:rPr lang="en-US" sz="800" dirty="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9910">
                <a:tc>
                  <a:txBody>
                    <a:bodyPr/>
                    <a:lstStyle/>
                    <a:p>
                      <a:r>
                        <a:rPr kumimoji="0" lang="en-US" sz="800" u="none" strike="noStrike" kern="1200" cap="none" spc="0" normalizeH="0" baseline="0" noProof="0">
                          <a:ln>
                            <a:noFill/>
                          </a:ln>
                          <a:effectLst/>
                          <a:uLnTx/>
                          <a:uFillTx/>
                        </a:rPr>
                        <a:t>82147</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Q</a:t>
                      </a:r>
                    </a:p>
                  </a:txBody>
                  <a:tcPr marL="55563" marR="55563" marT="27781" marB="27781"/>
                </a:tc>
                <a:tc>
                  <a:txBody>
                    <a:bodyPr/>
                    <a:lstStyle/>
                    <a:p>
                      <a:r>
                        <a:rPr lang="en-US" sz="8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9910">
                <a:tc>
                  <a:txBody>
                    <a:bodyPr/>
                    <a:lstStyle/>
                    <a:p>
                      <a:r>
                        <a:rPr kumimoji="0" lang="en-US" sz="800" u="none" strike="noStrike" kern="1200" cap="none" spc="0" normalizeH="0" baseline="0" noProof="0">
                          <a:ln>
                            <a:noFill/>
                          </a:ln>
                          <a:effectLst/>
                          <a:uLnTx/>
                          <a:uFillTx/>
                        </a:rPr>
                        <a:t>86881</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D</a:t>
                      </a:r>
                    </a:p>
                  </a:txBody>
                  <a:tcPr marL="55563" marR="55563" marT="27781" marB="27781"/>
                </a:tc>
                <a:tc>
                  <a:txBody>
                    <a:bodyPr/>
                    <a:lstStyle/>
                    <a:p>
                      <a:r>
                        <a:rPr lang="en-US" sz="800" dirty="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9910">
                <a:tc>
                  <a:txBody>
                    <a:bodyPr/>
                    <a:lstStyle/>
                    <a:p>
                      <a:pPr algn="ctr"/>
                      <a:r>
                        <a:rPr lang="en-US" sz="800"/>
                        <a:t>…</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8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620499" y="4518262"/>
          <a:ext cx="2664050" cy="1829916"/>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gridCol w="777169">
                  <a:extLst>
                    <a:ext uri="{9D8B030D-6E8A-4147-A177-3AD203B41FA5}">
                      <a16:colId xmlns:a16="http://schemas.microsoft.com/office/drawing/2014/main" val="778469355"/>
                    </a:ext>
                  </a:extLst>
                </a:gridCol>
                <a:gridCol w="534304">
                  <a:extLst>
                    <a:ext uri="{9D8B030D-6E8A-4147-A177-3AD203B41FA5}">
                      <a16:colId xmlns:a16="http://schemas.microsoft.com/office/drawing/2014/main" val="3068263925"/>
                    </a:ext>
                  </a:extLst>
                </a:gridCol>
                <a:gridCol w="660594">
                  <a:extLst>
                    <a:ext uri="{9D8B030D-6E8A-4147-A177-3AD203B41FA5}">
                      <a16:colId xmlns:a16="http://schemas.microsoft.com/office/drawing/2014/main" val="40476078"/>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r>
                        <a:rPr kumimoji="0" lang="en-US" sz="800" u="none" strike="noStrike" kern="1200" cap="none" spc="0" normalizeH="0" baseline="0" noProof="0" dirty="0">
                          <a:ln>
                            <a:noFill/>
                          </a:ln>
                          <a:effectLst/>
                          <a:uLnTx/>
                          <a:uFillTx/>
                        </a:rPr>
                        <a:t>93080</a:t>
                      </a:r>
                      <a:endParaRPr lang="en-US" sz="800" dirty="0"/>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800"/>
                        <a:t>11-3-2018</a:t>
                      </a:r>
                    </a:p>
                  </a:txBody>
                  <a:tcPr marL="55563" marR="55563" marT="27781" marB="27781"/>
                </a:tc>
                <a:tc>
                  <a:txBody>
                    <a:bodyPr/>
                    <a:lstStyle/>
                    <a:p>
                      <a:r>
                        <a:rPr lang="en-US" sz="800"/>
                        <a:t>R</a:t>
                      </a:r>
                    </a:p>
                  </a:txBody>
                  <a:tcPr marL="55563" marR="55563" marT="27781" marB="27781"/>
                </a:tc>
                <a:tc>
                  <a:txBody>
                    <a:bodyPr/>
                    <a:lstStyle/>
                    <a:p>
                      <a:r>
                        <a:rPr lang="en-US" sz="8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r>
                        <a:rPr kumimoji="0" lang="en-US" sz="800" u="none" strike="noStrike" kern="1200" cap="none" spc="0" normalizeH="0" baseline="0" noProof="0">
                          <a:ln>
                            <a:noFill/>
                          </a:ln>
                          <a:effectLst/>
                          <a:uLnTx/>
                          <a:uFillTx/>
                        </a:rPr>
                        <a:t>94156</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S</a:t>
                      </a:r>
                    </a:p>
                  </a:txBody>
                  <a:tcPr marL="55563" marR="55563" marT="27781" marB="27781"/>
                </a:tc>
                <a:tc>
                  <a:txBody>
                    <a:bodyPr/>
                    <a:lstStyle/>
                    <a:p>
                      <a:r>
                        <a:rPr lang="en-US" sz="8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81607">
                <a:tc>
                  <a:txBody>
                    <a:bodyPr/>
                    <a:lstStyle/>
                    <a:p>
                      <a:r>
                        <a:rPr kumimoji="0" lang="en-US" sz="800" u="none" strike="noStrike" kern="1200" cap="none" spc="0" normalizeH="0" baseline="0" noProof="0">
                          <a:ln>
                            <a:noFill/>
                          </a:ln>
                          <a:effectLst/>
                          <a:uLnTx/>
                          <a:uFillTx/>
                        </a:rPr>
                        <a:t>96250</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Q</a:t>
                      </a:r>
                    </a:p>
                  </a:txBody>
                  <a:tcPr marL="55563" marR="55563" marT="27781" marB="27781"/>
                </a:tc>
                <a:tc>
                  <a:txBody>
                    <a:bodyPr/>
                    <a:lstStyle/>
                    <a:p>
                      <a:r>
                        <a:rPr lang="en-US" sz="8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81607">
                <a:tc>
                  <a:txBody>
                    <a:bodyPr/>
                    <a:lstStyle/>
                    <a:p>
                      <a:r>
                        <a:rPr kumimoji="0" lang="en-US" sz="800" u="none" strike="noStrike" kern="1200" cap="none" spc="0" normalizeH="0" baseline="0" noProof="0">
                          <a:ln>
                            <a:noFill/>
                          </a:ln>
                          <a:effectLst/>
                          <a:uLnTx/>
                          <a:uFillTx/>
                        </a:rPr>
                        <a:t>98799</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R</a:t>
                      </a:r>
                    </a:p>
                  </a:txBody>
                  <a:tcPr marL="55563" marR="55563" marT="27781" marB="27781"/>
                </a:tc>
                <a:tc>
                  <a:txBody>
                    <a:bodyPr/>
                    <a:lstStyle/>
                    <a:p>
                      <a:r>
                        <a:rPr lang="en-US" sz="8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81607">
                <a:tc>
                  <a:txBody>
                    <a:bodyPr/>
                    <a:lstStyle/>
                    <a:p>
                      <a:r>
                        <a:rPr kumimoji="0" lang="en-US" sz="800" u="none" strike="noStrike" kern="1200" cap="none" spc="0" normalizeH="0" baseline="0" noProof="0" dirty="0">
                          <a:ln>
                            <a:noFill/>
                          </a:ln>
                          <a:effectLst/>
                          <a:uLnTx/>
                          <a:uFillTx/>
                        </a:rPr>
                        <a:t>98015</a:t>
                      </a:r>
                      <a:endParaRPr lang="en-US" sz="800" dirty="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T</a:t>
                      </a:r>
                    </a:p>
                  </a:txBody>
                  <a:tcPr marL="55563" marR="55563" marT="27781" marB="27781"/>
                </a:tc>
                <a:tc>
                  <a:txBody>
                    <a:bodyPr/>
                    <a:lstStyle/>
                    <a:p>
                      <a:r>
                        <a:rPr lang="en-US" sz="8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81607">
                <a:tc>
                  <a:txBody>
                    <a:bodyPr/>
                    <a:lstStyle/>
                    <a:p>
                      <a:r>
                        <a:rPr kumimoji="0" lang="en-US" sz="800" u="none" strike="noStrike" kern="1200" cap="none" spc="0" normalizeH="0" baseline="0" noProof="0">
                          <a:ln>
                            <a:noFill/>
                          </a:ln>
                          <a:effectLst/>
                          <a:uLnTx/>
                          <a:uFillTx/>
                        </a:rPr>
                        <a:t>98310</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D</a:t>
                      </a:r>
                    </a:p>
                  </a:txBody>
                  <a:tcPr marL="55563" marR="55563" marT="27781" marB="27781"/>
                </a:tc>
                <a:tc>
                  <a:txBody>
                    <a:bodyPr/>
                    <a:lstStyle/>
                    <a:p>
                      <a:r>
                        <a:rPr lang="en-US" sz="8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81607">
                <a:tc>
                  <a:txBody>
                    <a:bodyPr/>
                    <a:lstStyle/>
                    <a:p>
                      <a:r>
                        <a:rPr kumimoji="0" lang="en-US" sz="800" u="none" strike="noStrike" kern="1200" cap="none" spc="0" normalizeH="0" baseline="0" noProof="0">
                          <a:ln>
                            <a:noFill/>
                          </a:ln>
                          <a:effectLst/>
                          <a:uLnTx/>
                          <a:uFillTx/>
                        </a:rPr>
                        <a:t>98979</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Z</a:t>
                      </a:r>
                    </a:p>
                  </a:txBody>
                  <a:tcPr marL="55563" marR="55563" marT="27781" marB="27781"/>
                </a:tc>
                <a:tc>
                  <a:txBody>
                    <a:bodyPr/>
                    <a:lstStyle/>
                    <a:p>
                      <a:r>
                        <a:rPr lang="en-US" sz="8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81607">
                <a:tc>
                  <a:txBody>
                    <a:bodyPr/>
                    <a:lstStyle/>
                    <a:p>
                      <a:r>
                        <a:rPr kumimoji="0" lang="en-US" sz="800" u="none" strike="noStrike" kern="1200" cap="none" spc="0" normalizeH="0" baseline="0" noProof="0">
                          <a:ln>
                            <a:noFill/>
                          </a:ln>
                          <a:effectLst/>
                          <a:uLnTx/>
                          <a:uFillTx/>
                        </a:rPr>
                        <a:t>98137</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T</a:t>
                      </a:r>
                    </a:p>
                  </a:txBody>
                  <a:tcPr marL="55563" marR="55563" marT="27781" marB="27781"/>
                </a:tc>
                <a:tc>
                  <a:txBody>
                    <a:bodyPr/>
                    <a:lstStyle/>
                    <a:p>
                      <a:r>
                        <a:rPr lang="en-US" sz="8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81607">
                <a:tc>
                  <a:txBody>
                    <a:bodyPr/>
                    <a:lstStyle/>
                    <a:p>
                      <a:pPr algn="ctr"/>
                      <a:r>
                        <a:rPr lang="en-US" sz="800"/>
                        <a:t>…</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8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612980" y="2577039"/>
            <a:ext cx="1391070" cy="19475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a:latin typeface="Segoe UI"/>
              </a:rPr>
              <a:t>11-2-2018 partition</a:t>
            </a:r>
            <a:endParaRPr lang="en-US" sz="1122">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624828" y="4313178"/>
            <a:ext cx="1391070" cy="19475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a:latin typeface="Segoe UI"/>
              </a:rPr>
              <a:t>11-3-2018 partition</a:t>
            </a:r>
            <a:endParaRPr lang="en-US" sz="1122">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843065" y="3757845"/>
            <a:ext cx="2864793" cy="25969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624827" y="1943521"/>
            <a:ext cx="2758446" cy="4061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dirty="0">
                <a:latin typeface="Segoe UI Semibold"/>
              </a:rPr>
              <a:t>Distribution1 </a:t>
            </a:r>
            <a:br>
              <a:rPr lang="en-US" sz="1224" dirty="0">
                <a:latin typeface="Segoe UI Semibold"/>
              </a:rPr>
            </a:br>
            <a:r>
              <a:rPr lang="en-US" sz="1224" dirty="0">
                <a:latin typeface="Segoe UI Semibold"/>
              </a:rPr>
              <a:t>(</a:t>
            </a:r>
            <a:r>
              <a:rPr lang="en-US" sz="1071" dirty="0" err="1">
                <a:latin typeface="Segoe UI Semibold"/>
              </a:rPr>
              <a:t>OrderId</a:t>
            </a:r>
            <a:r>
              <a:rPr lang="en-US" sz="1071" dirty="0">
                <a:latin typeface="Segoe UI Semibold"/>
              </a:rPr>
              <a:t> 80,000 – 100,000)</a:t>
            </a:r>
            <a:endParaRPr lang="en-US" sz="1224"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881793" y="3232841"/>
            <a:ext cx="503672" cy="53553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3366">
                <a:latin typeface="Segoe UI"/>
              </a:rPr>
              <a:t>…</a:t>
            </a:r>
            <a:endParaRPr lang="en-US" sz="3366">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843065" y="4518262"/>
            <a:ext cx="4237144" cy="18256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1436" indent="-291436" defTabSz="932384">
              <a:spcBef>
                <a:spcPts val="612"/>
              </a:spcBef>
              <a:spcAft>
                <a:spcPts val="612"/>
              </a:spcAft>
              <a:buFont typeface="Arial" panose="020B0604020202020204" pitchFamily="34" charset="0"/>
              <a:buChar char="•"/>
              <a:defRPr/>
            </a:pPr>
            <a:r>
              <a:rPr lang="en-US" sz="1632">
                <a:latin typeface="Segoe UI"/>
              </a:rPr>
              <a:t>Each shard is partitioned with the same date partitions</a:t>
            </a:r>
          </a:p>
          <a:p>
            <a:pPr marL="291436" indent="-291436" defTabSz="932384">
              <a:spcBef>
                <a:spcPts val="612"/>
              </a:spcBef>
              <a:spcAft>
                <a:spcPts val="612"/>
              </a:spcAft>
              <a:buFont typeface="Arial" panose="020B0604020202020204" pitchFamily="34" charset="0"/>
              <a:buChar char="•"/>
              <a:defRPr/>
            </a:pPr>
            <a:r>
              <a:rPr lang="en-US" sz="1632">
                <a:latin typeface="Segoe UI"/>
              </a:rPr>
              <a:t>A minimum of 1 million rows per distribution and partition is needed for optimal compression and performance of clustered Columnstore tables</a:t>
            </a:r>
            <a:endParaRPr lang="en-US" sz="1632">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35795" y="227014"/>
            <a:ext cx="6996770" cy="773112"/>
          </a:xfrm>
        </p:spPr>
        <p:txBody>
          <a:bodyPr/>
          <a:lstStyle/>
          <a:p>
            <a:r>
              <a:rPr lang="en-US"/>
              <a:t>Common table distribution methods</a:t>
            </a:r>
          </a:p>
        </p:txBody>
      </p:sp>
      <p:sp>
        <p:nvSpPr>
          <p:cNvPr id="11" name="Text Placeholder 10"/>
          <p:cNvSpPr>
            <a:spLocks noGrp="1"/>
          </p:cNvSpPr>
          <p:nvPr>
            <p:ph type="body" sz="quarter" idx="4294967295"/>
          </p:nvPr>
        </p:nvSpPr>
        <p:spPr>
          <a:xfrm>
            <a:off x="882" y="1666057"/>
            <a:ext cx="5676575" cy="1342853"/>
          </a:xfrm>
        </p:spPr>
        <p:txBody>
          <a:bodyPr/>
          <a:lstStyle/>
          <a:p>
            <a:pPr marL="291436" indent="-291436">
              <a:buFont typeface="Arial" panose="020B0604020202020204" pitchFamily="34" charset="0"/>
              <a:buChar char="•"/>
            </a:pPr>
            <a:endParaRPr lang="en-US" sz="1836">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35795" y="1580141"/>
          <a:ext cx="10240627" cy="4356535"/>
        </p:xfrm>
        <a:graphic>
          <a:graphicData uri="http://schemas.openxmlformats.org/drawingml/2006/table">
            <a:tbl>
              <a:tblPr/>
              <a:tblGrid>
                <a:gridCol w="2183915">
                  <a:extLst>
                    <a:ext uri="{9D8B030D-6E8A-4147-A177-3AD203B41FA5}">
                      <a16:colId xmlns:a16="http://schemas.microsoft.com/office/drawing/2014/main" val="20000"/>
                    </a:ext>
                  </a:extLst>
                </a:gridCol>
                <a:gridCol w="8056712">
                  <a:extLst>
                    <a:ext uri="{9D8B030D-6E8A-4147-A177-3AD203B41FA5}">
                      <a16:colId xmlns:a16="http://schemas.microsoft.com/office/drawing/2014/main" val="20002"/>
                    </a:ext>
                  </a:extLst>
                </a:gridCol>
              </a:tblGrid>
              <a:tr h="496032">
                <a:tc>
                  <a:txBody>
                    <a:bodyPr/>
                    <a:lstStyle/>
                    <a:p>
                      <a:pPr marL="0" algn="l" defTabSz="914367" rtl="0" eaLnBrk="1" latinLnBrk="0" hangingPunct="1">
                        <a:spcBef>
                          <a:spcPts val="588"/>
                        </a:spcBef>
                        <a:spcAft>
                          <a:spcPts val="1176"/>
                        </a:spcAft>
                      </a:pPr>
                      <a:r>
                        <a:rPr lang="en-US" sz="16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895" marT="93260" marB="93260">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6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6521" marR="20895" marT="93260" marB="9326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71339">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Fact</a:t>
                      </a:r>
                    </a:p>
                  </a:txBody>
                  <a:tcPr marL="0" marR="186521"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Use hash-distribution with clustered columnstore index.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COUNT(DISTINCT(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OVER PARTITION BY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most JOIN &lt;</a:t>
                      </a:r>
                      <a:r>
                        <a:rPr lang="en-US" sz="1200" kern="1200" err="1">
                          <a:solidFill>
                            <a:schemeClr val="tx1"/>
                          </a:solidFill>
                          <a:latin typeface="+mn-lt"/>
                          <a:ea typeface="+mn-ea"/>
                          <a:cs typeface="+mn-cs"/>
                        </a:rPr>
                        <a:t>table_name</a:t>
                      </a:r>
                      <a:r>
                        <a:rPr lang="en-US" sz="1200" kern="1200">
                          <a:solidFill>
                            <a:schemeClr val="tx1"/>
                          </a:solidFill>
                          <a:latin typeface="+mn-lt"/>
                          <a:ea typeface="+mn-ea"/>
                          <a:cs typeface="+mn-cs"/>
                        </a:rPr>
                        <a:t>&gt; ON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200" kern="1200">
                          <a:solidFill>
                            <a:schemeClr val="tx1"/>
                          </a:solidFill>
                          <a:latin typeface="+mn-lt"/>
                          <a:ea typeface="+mn-ea"/>
                          <a:cs typeface="+mn-cs"/>
                        </a:rPr>
                        <a:t>GROUP BY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200" kern="1200">
                        <a:solidFill>
                          <a:schemeClr val="tx1"/>
                        </a:solidFill>
                        <a:latin typeface="+mn-lt"/>
                        <a:ea typeface="+mn-ea"/>
                        <a:cs typeface="+mn-cs"/>
                      </a:endParaRPr>
                    </a:p>
                  </a:txBody>
                  <a:tcPr marL="186521" marR="93260"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6363">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6521"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Use replicated for smaller tables. If tables are too large to store on each Compute node, use hash-distributed.</a:t>
                      </a:r>
                    </a:p>
                  </a:txBody>
                  <a:tcPr marL="186521" marR="93260"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2801">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6521"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Use round-robin for the staging table. The load with CTAS is faster. Once the data is in the staging table, use INSERT…SELECT to move the data to production tables.</a:t>
                      </a:r>
                    </a:p>
                  </a:txBody>
                  <a:tcPr marL="186521" marR="93260"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3116" y="1173665"/>
            <a:ext cx="11885514" cy="5746659"/>
          </a:xfrm>
        </p:spPr>
        <p:txBody>
          <a:bodyPr/>
          <a:lstStyle/>
          <a:p>
            <a:pPr>
              <a:lnSpc>
                <a:spcPct val="100000"/>
              </a:lnSpc>
            </a:pPr>
            <a:r>
              <a:rPr lang="en-US" sz="2856" dirty="0"/>
              <a:t>Distributed table design recommendations</a:t>
            </a:r>
          </a:p>
          <a:p>
            <a:pPr lvl="1">
              <a:lnSpc>
                <a:spcPct val="100000"/>
              </a:lnSpc>
            </a:pPr>
            <a:r>
              <a:rPr lang="en-US" sz="2856" dirty="0"/>
              <a:t>Hash Distribution: </a:t>
            </a:r>
          </a:p>
          <a:p>
            <a:pPr lvl="2">
              <a:lnSpc>
                <a:spcPct val="100000"/>
              </a:lnSpc>
            </a:pPr>
            <a:r>
              <a:rPr lang="en-US" sz="2456" dirty="0"/>
              <a:t>Small fact tables exceeding several GBs with frequent inserts should use a hash distribution.</a:t>
            </a:r>
          </a:p>
          <a:p>
            <a:pPr lvl="1">
              <a:lnSpc>
                <a:spcPct val="100000"/>
              </a:lnSpc>
            </a:pPr>
            <a:r>
              <a:rPr lang="en-US" sz="2856" dirty="0"/>
              <a:t>Round Robin Distribution: </a:t>
            </a:r>
          </a:p>
          <a:p>
            <a:pPr lvl="2">
              <a:lnSpc>
                <a:spcPct val="100000"/>
              </a:lnSpc>
            </a:pPr>
            <a:r>
              <a:rPr lang="en-US" sz="2456" dirty="0"/>
              <a:t>Potentially useful tables created from raw input. </a:t>
            </a:r>
          </a:p>
          <a:p>
            <a:pPr lvl="2">
              <a:lnSpc>
                <a:spcPct val="100000"/>
              </a:lnSpc>
            </a:pPr>
            <a:r>
              <a:rPr lang="en-US" sz="2456" dirty="0"/>
              <a:t>Temporary staging tables used in data preparation.</a:t>
            </a:r>
          </a:p>
          <a:p>
            <a:pPr lvl="1">
              <a:lnSpc>
                <a:spcPct val="100000"/>
              </a:lnSpc>
            </a:pPr>
            <a:r>
              <a:rPr lang="en-US" sz="2856" dirty="0"/>
              <a:t>Replicated Tables: </a:t>
            </a:r>
          </a:p>
          <a:p>
            <a:pPr lvl="2">
              <a:lnSpc>
                <a:spcPct val="100000"/>
              </a:lnSpc>
            </a:pPr>
            <a:r>
              <a:rPr lang="en-US" sz="2456" dirty="0"/>
              <a:t>Lookup tables that range in size from 100’s MBs to 1.5 GBs should be replicated. Works best when table size is less than 2 GB compressed.</a:t>
            </a:r>
          </a:p>
          <a:p>
            <a:endParaRPr lang="en-US" sz="2856" dirty="0"/>
          </a:p>
          <a:p>
            <a:endParaRPr lang="en-US" sz="2856"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5481" y="295274"/>
            <a:ext cx="11887878" cy="553998"/>
          </a:xfrm>
        </p:spPr>
        <p:txBody>
          <a:bodyPr/>
          <a:lstStyle/>
          <a:p>
            <a:r>
              <a:rPr lang="en-US" dirty="0"/>
              <a:t>Preferred solution – Query - 2</a:t>
            </a:r>
          </a:p>
        </p:txBody>
      </p:sp>
    </p:spTree>
    <p:extLst>
      <p:ext uri="{BB962C8B-B14F-4D97-AF65-F5344CB8AC3E}">
        <p14:creationId xmlns:p14="http://schemas.microsoft.com/office/powerpoint/2010/main" val="29837503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83" y="981076"/>
            <a:ext cx="5374194" cy="6174511"/>
          </a:xfrm>
        </p:spPr>
        <p:txBody>
          <a:bodyPr/>
          <a:lstStyle/>
          <a:p>
            <a:r>
              <a:rPr lang="en-US" sz="1632" dirty="0">
                <a:solidFill>
                  <a:schemeClr val="tx2"/>
                </a:solidFill>
              </a:rPr>
              <a:t>OVER clause</a:t>
            </a:r>
          </a:p>
          <a:p>
            <a:r>
              <a:rPr lang="en-US" sz="1428" dirty="0">
                <a:latin typeface="Segoe UI"/>
                <a:cs typeface="Segoe UI Semibold" panose="020B0702040204020203" pitchFamily="34" charset="0"/>
              </a:rPr>
              <a:t>Defines a window or specified set of rows within a query result set</a:t>
            </a:r>
          </a:p>
          <a:p>
            <a:r>
              <a:rPr lang="en-US" sz="1428" dirty="0">
                <a:latin typeface="Segoe UI"/>
                <a:cs typeface="Segoe UI Semibold" panose="020B0702040204020203" pitchFamily="34" charset="0"/>
              </a:rPr>
              <a:t>Computes a value for each row in the window</a:t>
            </a:r>
          </a:p>
          <a:p>
            <a:endParaRPr lang="en-US" sz="1428" dirty="0">
              <a:latin typeface="Segoe UI"/>
              <a:cs typeface="Segoe UI Semibold" panose="020B0702040204020203" pitchFamily="34" charset="0"/>
            </a:endParaRPr>
          </a:p>
          <a:p>
            <a:r>
              <a:rPr lang="en-US" sz="1632" dirty="0">
                <a:solidFill>
                  <a:schemeClr val="tx2"/>
                </a:solidFill>
              </a:rPr>
              <a:t>Aggregate functions</a:t>
            </a:r>
          </a:p>
          <a:p>
            <a:r>
              <a:rPr lang="en-US" sz="1428" dirty="0">
                <a:latin typeface="Segoe UI"/>
                <a:cs typeface="Segoe UI Semibold" panose="020B0702040204020203" pitchFamily="34" charset="0"/>
              </a:rPr>
              <a:t>COUNT, MAX, AVG, SUM, APPROX_COUNT_DISTINCT, MIN, STDEV, STDEVP, STRING_AGG, VAR, VARP, GROUPING, GROUPING_ID, COUNT_BIG, CHECKSUM_AGG</a:t>
            </a:r>
          </a:p>
          <a:p>
            <a:endParaRPr lang="en-US" sz="1428" dirty="0">
              <a:latin typeface="Segoe UI"/>
              <a:cs typeface="Segoe UI Semibold" panose="020B0702040204020203" pitchFamily="34" charset="0"/>
            </a:endParaRPr>
          </a:p>
          <a:p>
            <a:r>
              <a:rPr lang="en-US" sz="1632" dirty="0">
                <a:solidFill>
                  <a:schemeClr val="tx2"/>
                </a:solidFill>
              </a:rPr>
              <a:t>Ranking functions</a:t>
            </a:r>
          </a:p>
          <a:p>
            <a:r>
              <a:rPr lang="en-US" sz="1428" dirty="0">
                <a:latin typeface="Segoe UI"/>
                <a:cs typeface="Segoe UI Semibold" panose="020B0702040204020203" pitchFamily="34" charset="0"/>
              </a:rPr>
              <a:t>RANK, NTILE, DENSE_RANK, ROW_NUMBER</a:t>
            </a:r>
          </a:p>
          <a:p>
            <a:endParaRPr lang="en-US" sz="1428" dirty="0">
              <a:latin typeface="Segoe UI"/>
              <a:cs typeface="Segoe UI Semibold" panose="020B0702040204020203" pitchFamily="34" charset="0"/>
            </a:endParaRPr>
          </a:p>
          <a:p>
            <a:pPr lvl="0"/>
            <a:r>
              <a:rPr lang="en-US" sz="1632" dirty="0">
                <a:solidFill>
                  <a:schemeClr val="tx2"/>
                </a:solidFill>
              </a:rPr>
              <a:t>Analytical functions</a:t>
            </a:r>
          </a:p>
          <a:p>
            <a:pPr lvl="0"/>
            <a:r>
              <a:rPr lang="en-US" sz="1428" dirty="0">
                <a:latin typeface="Segoe UI"/>
                <a:cs typeface="Segoe UI Semibold" panose="020B0702040204020203" pitchFamily="34" charset="0"/>
              </a:rPr>
              <a:t>LAG, LEAD, FIRST_VALUE, LAST_VALUE, CUME_DIST, PERCENTILE_CONT, PERCENTILE_DISC, PERCENT_RANK</a:t>
            </a:r>
          </a:p>
          <a:p>
            <a:pPr lvl="0"/>
            <a:endParaRPr lang="en-US" sz="1428" dirty="0">
              <a:latin typeface="Segoe UI"/>
              <a:cs typeface="Segoe UI Semibold" panose="020B0702040204020203" pitchFamily="34" charset="0"/>
            </a:endParaRPr>
          </a:p>
          <a:p>
            <a:r>
              <a:rPr lang="en-US" sz="1632" dirty="0">
                <a:solidFill>
                  <a:schemeClr val="tx2"/>
                </a:solidFill>
              </a:rPr>
              <a:t>ROWS | RANGE</a:t>
            </a:r>
          </a:p>
          <a:p>
            <a:r>
              <a:rPr lang="en-US" sz="1428" dirty="0">
                <a:latin typeface="Segoe UI"/>
                <a:cs typeface="Segoe UI Semibold" panose="020B0702040204020203" pitchFamily="34" charset="0"/>
              </a:rPr>
              <a:t>PRECEDING, UNBOUNDING PRECEDING, CURRENT ROW, BETWEEN, FOLLOWING, UNBOUNDED FOLLOWING</a:t>
            </a:r>
          </a:p>
          <a:p>
            <a:endParaRPr lang="en-US" sz="1632"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387098" cy="1599412"/>
          </a:xfrm>
          <a:prstGeom prst="rect">
            <a:avLst/>
          </a:prstGeom>
          <a:ln>
            <a:solidFill>
              <a:schemeClr val="bg2">
                <a:lumMod val="50000"/>
              </a:schemeClr>
            </a:solidFill>
          </a:ln>
        </p:spPr>
        <p:txBody>
          <a:bodyPr wrap="square">
            <a:spAutoFit/>
          </a:bodyPr>
          <a:lstStyle/>
          <a:p>
            <a:pPr defTabSz="932597">
              <a:defRPr/>
            </a:pPr>
            <a:r>
              <a:rPr lang="en-US" sz="1224" kern="0" dirty="0">
                <a:solidFill>
                  <a:srgbClr val="0000FF"/>
                </a:solidFill>
                <a:latin typeface="Calibri" panose="020F0502020204030204" pitchFamily="34" charset="0"/>
                <a:cs typeface="Calibri" panose="020F0502020204030204" pitchFamily="34" charset="0"/>
              </a:rPr>
              <a:t>SELECT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FF00FF"/>
                </a:solidFill>
                <a:latin typeface="Calibri" panose="020F0502020204030204" pitchFamily="34" charset="0"/>
                <a:cs typeface="Calibri" panose="020F0502020204030204" pitchFamily="34" charset="0"/>
              </a:rPr>
              <a:t>ROW_NUMBER</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OVER</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FF"/>
                </a:solidFill>
                <a:latin typeface="Calibri" panose="020F0502020204030204" pitchFamily="34" charset="0"/>
                <a:cs typeface="Calibri" panose="020F0502020204030204" pitchFamily="34" charset="0"/>
              </a:rPr>
              <a:t>PARTITION</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BY</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PostalCode</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ORDER</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BY</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SalesYTD</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DESC</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000000"/>
                </a:solidFill>
                <a:latin typeface="Calibri" panose="020F0502020204030204" pitchFamily="34" charset="0"/>
                <a:cs typeface="Calibri" panose="020F0502020204030204" pitchFamily="34" charset="0"/>
              </a:rPr>
              <a:t> "Row Number"</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LastName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SalesYTD</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PostalCode</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Sales</a:t>
            </a:r>
          </a:p>
          <a:p>
            <a:pPr defTabSz="932597">
              <a:defRPr/>
            </a:pPr>
            <a:r>
              <a:rPr lang="en-US" sz="1224" kern="0" dirty="0">
                <a:solidFill>
                  <a:srgbClr val="0000FF"/>
                </a:solidFill>
                <a:latin typeface="Calibri" panose="020F0502020204030204" pitchFamily="34" charset="0"/>
                <a:cs typeface="Calibri" panose="020F0502020204030204" pitchFamily="34" charset="0"/>
              </a:rPr>
              <a:t>WHERE</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SalesYTD</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808080"/>
                </a:solidFill>
                <a:latin typeface="Calibri" panose="020F0502020204030204" pitchFamily="34" charset="0"/>
                <a:cs typeface="Calibri" panose="020F0502020204030204" pitchFamily="34" charset="0"/>
              </a:rPr>
              <a:t>&lt;&gt;</a:t>
            </a:r>
            <a:r>
              <a:rPr lang="en-US" sz="1224" kern="0" dirty="0">
                <a:solidFill>
                  <a:srgbClr val="000000"/>
                </a:solidFill>
                <a:latin typeface="Calibri" panose="020F0502020204030204" pitchFamily="34" charset="0"/>
                <a:cs typeface="Calibri" panose="020F0502020204030204" pitchFamily="34" charset="0"/>
              </a:rPr>
              <a:t> 0  </a:t>
            </a:r>
          </a:p>
          <a:p>
            <a:pPr defTabSz="932597">
              <a:defRPr/>
            </a:pPr>
            <a:r>
              <a:rPr lang="en-US" sz="1224" kern="0" dirty="0">
                <a:solidFill>
                  <a:srgbClr val="0000FF"/>
                </a:solidFill>
                <a:latin typeface="Calibri" panose="020F0502020204030204" pitchFamily="34" charset="0"/>
                <a:cs typeface="Calibri" panose="020F0502020204030204" pitchFamily="34" charset="0"/>
              </a:rPr>
              <a:t>ORDER</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BY</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PostalCode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endParaRPr lang="en-US" sz="4488"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Tree>
    <p:extLst>
      <p:ext uri="{BB962C8B-B14F-4D97-AF65-F5344CB8AC3E}">
        <p14:creationId xmlns:p14="http://schemas.microsoft.com/office/powerpoint/2010/main" val="17937752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35794" y="1142879"/>
            <a:ext cx="11561710" cy="995795"/>
          </a:xfrm>
        </p:spPr>
        <p:txBody>
          <a:bodyPr/>
          <a:lstStyle/>
          <a:p>
            <a:pPr lvl="0"/>
            <a:r>
              <a:rPr lang="en-US" sz="1632" dirty="0">
                <a:solidFill>
                  <a:schemeClr val="tx2"/>
                </a:solidFill>
              </a:rPr>
              <a:t>Analytical functions</a:t>
            </a:r>
          </a:p>
          <a:p>
            <a:pPr lvl="0"/>
            <a:r>
              <a:rPr lang="en-US" sz="1428"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6051278" y="2100868"/>
            <a:ext cx="6384315" cy="1939794"/>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612"/>
              </a:spcAft>
              <a:defRPr/>
            </a:pPr>
            <a:r>
              <a:rPr lang="en-US" sz="1224" dirty="0">
                <a:solidFill>
                  <a:srgbClr val="008000"/>
                </a:solidFill>
                <a:highlight>
                  <a:srgbClr val="FFFFFF"/>
                </a:highlight>
                <a:latin typeface="Calibri" panose="020F0502020204030204" pitchFamily="34" charset="0"/>
                <a:cs typeface="Calibri" panose="020F0502020204030204" pitchFamily="34" charset="0"/>
              </a:rPr>
              <a:t>--LAG Function</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SELECT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BusinessEntityID</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FF00FF"/>
                </a:solidFill>
                <a:highlight>
                  <a:srgbClr val="FFFFFF"/>
                </a:highlight>
                <a:latin typeface="Calibri" panose="020F0502020204030204" pitchFamily="34" charset="0"/>
                <a:cs typeface="Calibri" panose="020F0502020204030204" pitchFamily="34" charset="0"/>
              </a:rPr>
              <a:t>YEAR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QuotaDate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SalesYear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err="1">
                <a:highlight>
                  <a:srgbClr val="FFFFFF"/>
                </a:highlight>
                <a:latin typeface="Calibri" panose="020F0502020204030204" pitchFamily="34" charset="0"/>
                <a:cs typeface="Calibri" panose="020F0502020204030204" pitchFamily="34" charset="0"/>
              </a:rPr>
              <a:t>SalesQuota</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CurrentQuota</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LAG</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SalesQuota</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1</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0</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OVER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FF00FF"/>
                </a:solidFill>
                <a:highlight>
                  <a:srgbClr val="FFFFFF"/>
                </a:highlight>
                <a:latin typeface="Calibri" panose="020F0502020204030204" pitchFamily="34" charset="0"/>
                <a:cs typeface="Calibri" panose="020F0502020204030204" pitchFamily="34" charset="0"/>
              </a:rPr>
              <a:t>YEAR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QuotaDate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PreviousQuota</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FROM</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Sales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SalesPersonQuotaHistory</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WHERE</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BusinessEntityID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275 </a:t>
            </a:r>
            <a:r>
              <a:rPr lang="en-US" sz="1224" dirty="0">
                <a:solidFill>
                  <a:srgbClr val="808080"/>
                </a:solidFill>
                <a:highlight>
                  <a:srgbClr val="FFFFFF"/>
                </a:highlight>
                <a:latin typeface="Calibri" panose="020F0502020204030204" pitchFamily="34" charset="0"/>
                <a:cs typeface="Calibri" panose="020F0502020204030204" pitchFamily="34" charset="0"/>
              </a:rPr>
              <a:t>and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FF00FF"/>
                </a:solidFill>
                <a:highlight>
                  <a:srgbClr val="FFFFFF"/>
                </a:highlight>
                <a:latin typeface="Calibri" panose="020F0502020204030204" pitchFamily="34" charset="0"/>
                <a:cs typeface="Calibri" panose="020F0502020204030204" pitchFamily="34" charset="0"/>
              </a:rPr>
              <a:t>YEAR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QuotaDate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IN</a:t>
            </a:r>
            <a:r>
              <a:rPr lang="en-US" sz="1224" dirty="0">
                <a:solidFill>
                  <a:srgbClr val="0000FF"/>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FF0000"/>
                </a:solidFill>
                <a:highlight>
                  <a:srgbClr val="FFFFFF"/>
                </a:highlight>
                <a:latin typeface="Calibri" panose="020F0502020204030204" pitchFamily="34" charset="0"/>
                <a:cs typeface="Calibri" panose="020F0502020204030204" pitchFamily="34" charset="0"/>
              </a:rPr>
              <a:t>'2005'</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FF0000"/>
                </a:solidFill>
                <a:highlight>
                  <a:srgbClr val="FFFFFF"/>
                </a:highlight>
                <a:latin typeface="Calibri" panose="020F0502020204030204" pitchFamily="34" charset="0"/>
                <a:cs typeface="Calibri" panose="020F0502020204030204" pitchFamily="34" charset="0"/>
              </a:rPr>
              <a:t>'2006'</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6075292" y="4358536"/>
            <a:ext cx="6217356" cy="1631252"/>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32597">
                <a:defRPr/>
              </a:pPr>
              <a:r>
                <a:rPr lang="en-US" sz="1224" err="1">
                  <a:solidFill>
                    <a:srgbClr val="000000"/>
                  </a:solidFill>
                  <a:latin typeface="Segoe UI"/>
                </a:rPr>
                <a:t>BusinessEntityID</a:t>
              </a:r>
              <a:r>
                <a:rPr lang="en-US" sz="1224">
                  <a:solidFill>
                    <a:srgbClr val="000000"/>
                  </a:solidFill>
                  <a:latin typeface="Segoe UI"/>
                </a:rPr>
                <a:t> </a:t>
              </a:r>
              <a:r>
                <a:rPr lang="en-US" sz="1224" err="1">
                  <a:solidFill>
                    <a:srgbClr val="000000"/>
                  </a:solidFill>
                  <a:latin typeface="Segoe UI"/>
                </a:rPr>
                <a:t>SalesYear</a:t>
              </a:r>
              <a:r>
                <a:rPr lang="en-US" sz="1224">
                  <a:solidFill>
                    <a:srgbClr val="000000"/>
                  </a:solidFill>
                  <a:latin typeface="Segoe UI"/>
                </a:rPr>
                <a:t>   </a:t>
              </a:r>
              <a:r>
                <a:rPr lang="en-US" sz="1224" err="1">
                  <a:solidFill>
                    <a:srgbClr val="000000"/>
                  </a:solidFill>
                  <a:latin typeface="Segoe UI"/>
                </a:rPr>
                <a:t>CurrentQuota</a:t>
              </a:r>
              <a:r>
                <a:rPr lang="en-US" sz="1224">
                  <a:solidFill>
                    <a:srgbClr val="000000"/>
                  </a:solidFill>
                  <a:latin typeface="Segoe UI"/>
                </a:rPr>
                <a:t>          </a:t>
              </a:r>
              <a:r>
                <a:rPr lang="en-US" sz="1224" err="1">
                  <a:solidFill>
                    <a:srgbClr val="000000"/>
                  </a:solidFill>
                  <a:latin typeface="Segoe UI"/>
                </a:rPr>
                <a:t>PreviousQuota</a:t>
              </a:r>
              <a:r>
                <a:rPr lang="en-US" sz="1224">
                  <a:solidFill>
                    <a:srgbClr val="000000"/>
                  </a:solidFill>
                  <a:latin typeface="Segoe UI"/>
                </a:rPr>
                <a:t>  </a:t>
              </a:r>
            </a:p>
            <a:p>
              <a:pPr defTabSz="932597">
                <a:defRPr/>
              </a:pPr>
              <a:r>
                <a:rPr lang="en-US" sz="1224">
                  <a:solidFill>
                    <a:srgbClr val="000000"/>
                  </a:solidFill>
                  <a:latin typeface="Segoe UI"/>
                </a:rPr>
                <a:t>---------------- ----------- --------------------- ---------------------  </a:t>
              </a:r>
            </a:p>
            <a:p>
              <a:pPr defTabSz="932597">
                <a:defRPr/>
              </a:pPr>
              <a:r>
                <a:rPr lang="en-US" sz="1224">
                  <a:solidFill>
                    <a:srgbClr val="000000"/>
                  </a:solidFill>
                  <a:latin typeface="Segoe UI"/>
                </a:rPr>
                <a:t>275              	        2005        367000.00             0.00  </a:t>
              </a:r>
            </a:p>
            <a:p>
              <a:pPr defTabSz="932597">
                <a:defRPr/>
              </a:pPr>
              <a:r>
                <a:rPr lang="en-US" sz="1224">
                  <a:solidFill>
                    <a:srgbClr val="000000"/>
                  </a:solidFill>
                  <a:latin typeface="Segoe UI"/>
                </a:rPr>
                <a:t>275              	        2005        556000.00             367000.00  </a:t>
              </a:r>
            </a:p>
            <a:p>
              <a:pPr defTabSz="932597">
                <a:defRPr/>
              </a:pPr>
              <a:r>
                <a:rPr lang="en-US" sz="1224">
                  <a:solidFill>
                    <a:srgbClr val="000000"/>
                  </a:solidFill>
                  <a:latin typeface="Segoe UI"/>
                </a:rPr>
                <a:t>275             	        2006        502000.00             556000.00  </a:t>
              </a:r>
            </a:p>
            <a:p>
              <a:pPr defTabSz="932597">
                <a:defRPr/>
              </a:pPr>
              <a:r>
                <a:rPr lang="en-US" sz="1224">
                  <a:solidFill>
                    <a:srgbClr val="000000"/>
                  </a:solidFill>
                  <a:latin typeface="Segoe UI"/>
                </a:rPr>
                <a:t>275              	        2006        550000.00             502000.00  </a:t>
              </a:r>
            </a:p>
            <a:p>
              <a:pPr defTabSz="932597">
                <a:defRPr/>
              </a:pPr>
              <a:r>
                <a:rPr lang="en-US" sz="1224">
                  <a:solidFill>
                    <a:srgbClr val="000000"/>
                  </a:solidFill>
                  <a:latin typeface="Segoe UI"/>
                </a:rPr>
                <a:t>275             	        2006        1429000.00           550000.00  </a:t>
              </a:r>
            </a:p>
            <a:p>
              <a:pPr defTabSz="932597">
                <a:defRPr/>
              </a:pPr>
              <a:r>
                <a:rPr lang="en-US" sz="1224">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9152" y="2076576"/>
            <a:ext cx="5534131" cy="340369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612"/>
              </a:spcAft>
              <a:defRPr/>
            </a:pPr>
            <a:r>
              <a:rPr lang="en-US" sz="1224"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24" dirty="0">
              <a:highlight>
                <a:srgbClr val="FFFFFF"/>
              </a:highlight>
              <a:latin typeface="Calibri" panose="020F0502020204030204" pitchFamily="34" charset="0"/>
              <a:cs typeface="Calibri" panose="020F0502020204030204" pitchFamily="34" charset="0"/>
            </a:endParaRP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 SELECT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DISTINCT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Name</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DepartmentName</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PERCENTILE_CONT</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0.5</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WITHIN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GROUP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ph</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Rate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OVER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PARTITION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Name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MedianCont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PERCENTILE_DISC</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0.5</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WITHIN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GROUP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ph</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Rate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OVER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PARTITION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Name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MedianDisc</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FROM</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HumanResources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Department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d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INNER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HumanResources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EmployeeDepartmentHistory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dh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dh</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DepartmentID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d</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DepartmentID</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INNER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HumanResources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EmployeePayHistory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ph</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fi-FI" sz="1224" dirty="0">
                <a:highlight>
                  <a:srgbClr val="FFFFFF"/>
                </a:highlight>
                <a:latin typeface="Calibri" panose="020F0502020204030204" pitchFamily="34" charset="0"/>
                <a:cs typeface="Calibri" panose="020F0502020204030204" pitchFamily="34" charset="0"/>
              </a:rPr>
              <a:t>    </a:t>
            </a:r>
            <a:r>
              <a:rPr lang="fi-FI" sz="1224" dirty="0">
                <a:solidFill>
                  <a:srgbClr val="0000FF"/>
                </a:solidFill>
                <a:highlight>
                  <a:srgbClr val="FFFFFF"/>
                </a:highlight>
                <a:latin typeface="Calibri" panose="020F0502020204030204" pitchFamily="34" charset="0"/>
                <a:cs typeface="Calibri" panose="020F0502020204030204" pitchFamily="34" charset="0"/>
              </a:rPr>
              <a:t>ON</a:t>
            </a:r>
            <a:r>
              <a:rPr lang="fi-FI" sz="1224" dirty="0">
                <a:highlight>
                  <a:srgbClr val="FFFFFF"/>
                </a:highlight>
                <a:latin typeface="Calibri" panose="020F0502020204030204" pitchFamily="34" charset="0"/>
                <a:cs typeface="Calibri" panose="020F0502020204030204" pitchFamily="34" charset="0"/>
              </a:rPr>
              <a:t> ph</a:t>
            </a:r>
            <a:r>
              <a:rPr lang="fi-FI" sz="1224" dirty="0">
                <a:solidFill>
                  <a:srgbClr val="808080"/>
                </a:solidFill>
                <a:highlight>
                  <a:srgbClr val="FFFFFF"/>
                </a:highlight>
                <a:latin typeface="Calibri" panose="020F0502020204030204" pitchFamily="34" charset="0"/>
                <a:cs typeface="Calibri" panose="020F0502020204030204" pitchFamily="34" charset="0"/>
              </a:rPr>
              <a:t>.</a:t>
            </a:r>
            <a:r>
              <a:rPr lang="fi-FI" sz="1224" dirty="0">
                <a:highlight>
                  <a:srgbClr val="FFFFFF"/>
                </a:highlight>
                <a:latin typeface="Calibri" panose="020F0502020204030204" pitchFamily="34" charset="0"/>
                <a:cs typeface="Calibri" panose="020F0502020204030204" pitchFamily="34" charset="0"/>
              </a:rPr>
              <a:t>BusinessEntityID </a:t>
            </a:r>
            <a:r>
              <a:rPr lang="fi-FI" sz="1224" dirty="0">
                <a:solidFill>
                  <a:srgbClr val="808080"/>
                </a:solidFill>
                <a:highlight>
                  <a:srgbClr val="FFFFFF"/>
                </a:highlight>
                <a:latin typeface="Calibri" panose="020F0502020204030204" pitchFamily="34" charset="0"/>
                <a:cs typeface="Calibri" panose="020F0502020204030204" pitchFamily="34" charset="0"/>
              </a:rPr>
              <a:t>=</a:t>
            </a:r>
            <a:r>
              <a:rPr lang="fi-FI" sz="1224" dirty="0">
                <a:highlight>
                  <a:srgbClr val="FFFFFF"/>
                </a:highlight>
                <a:latin typeface="Calibri" panose="020F0502020204030204" pitchFamily="34" charset="0"/>
                <a:cs typeface="Calibri" panose="020F0502020204030204" pitchFamily="34" charset="0"/>
              </a:rPr>
              <a:t> dh</a:t>
            </a:r>
            <a:r>
              <a:rPr lang="fi-FI" sz="1224" dirty="0">
                <a:solidFill>
                  <a:srgbClr val="808080"/>
                </a:solidFill>
                <a:highlight>
                  <a:srgbClr val="FFFFFF"/>
                </a:highlight>
                <a:latin typeface="Calibri" panose="020F0502020204030204" pitchFamily="34" charset="0"/>
                <a:cs typeface="Calibri" panose="020F0502020204030204" pitchFamily="34" charset="0"/>
              </a:rPr>
              <a:t>.</a:t>
            </a:r>
            <a:r>
              <a:rPr lang="fi-FI" sz="1224" dirty="0">
                <a:highlight>
                  <a:srgbClr val="FFFFFF"/>
                </a:highlight>
                <a:latin typeface="Calibri" panose="020F0502020204030204" pitchFamily="34" charset="0"/>
                <a:cs typeface="Calibri" panose="020F0502020204030204" pitchFamily="34" charset="0"/>
              </a:rPr>
              <a:t>BusinessEntityID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WHERE</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dh</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EndDate</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IS</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NULL;</a:t>
            </a:r>
            <a:r>
              <a:rPr lang="en-US" sz="1224" dirty="0">
                <a:highlight>
                  <a:srgbClr val="FFFFFF"/>
                </a:highlight>
                <a:latin typeface="Calibri" panose="020F0502020204030204" pitchFamily="34" charset="0"/>
                <a:cs typeface="Calibri" panose="020F0502020204030204" pitchFamily="34" charset="0"/>
              </a:rPr>
              <a:t> </a:t>
            </a:r>
            <a:endParaRPr lang="en-US" sz="1224"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8830" y="5609375"/>
            <a:ext cx="5534131" cy="1246982"/>
          </a:xfrm>
          <a:prstGeom prst="rect">
            <a:avLst/>
          </a:prstGeom>
          <a:ln>
            <a:solidFill>
              <a:schemeClr val="bg2">
                <a:lumMod val="50000"/>
              </a:schemeClr>
            </a:solidFill>
          </a:ln>
        </p:spPr>
        <p:txBody>
          <a:bodyPr wrap="square">
            <a:spAutoFit/>
          </a:bodyPr>
          <a:lstStyle/>
          <a:p>
            <a:pPr defTabSz="932597">
              <a:defRPr/>
            </a:pPr>
            <a:r>
              <a:rPr lang="en-US" sz="1224" dirty="0" err="1">
                <a:solidFill>
                  <a:srgbClr val="000000"/>
                </a:solidFill>
                <a:latin typeface="Segoe UI"/>
              </a:rPr>
              <a:t>DepartmentName</a:t>
            </a:r>
            <a:r>
              <a:rPr lang="en-US" sz="1224" dirty="0">
                <a:solidFill>
                  <a:srgbClr val="000000"/>
                </a:solidFill>
                <a:latin typeface="Segoe UI"/>
              </a:rPr>
              <a:t>   </a:t>
            </a:r>
            <a:r>
              <a:rPr lang="en-US" sz="1224" dirty="0" err="1">
                <a:solidFill>
                  <a:srgbClr val="000000"/>
                </a:solidFill>
                <a:latin typeface="Segoe UI"/>
              </a:rPr>
              <a:t>MedianCont</a:t>
            </a:r>
            <a:r>
              <a:rPr lang="en-US" sz="1224" dirty="0">
                <a:solidFill>
                  <a:srgbClr val="000000"/>
                </a:solidFill>
                <a:latin typeface="Segoe UI"/>
              </a:rPr>
              <a:t>    </a:t>
            </a:r>
            <a:r>
              <a:rPr lang="en-US" sz="1224" dirty="0" err="1">
                <a:solidFill>
                  <a:srgbClr val="000000"/>
                </a:solidFill>
                <a:latin typeface="Segoe UI"/>
              </a:rPr>
              <a:t>MedianDisc</a:t>
            </a:r>
            <a:endParaRPr lang="en-US" sz="1224" dirty="0">
              <a:solidFill>
                <a:srgbClr val="000000"/>
              </a:solidFill>
              <a:latin typeface="Segoe UI"/>
            </a:endParaRPr>
          </a:p>
          <a:p>
            <a:pPr defTabSz="932597">
              <a:defRPr/>
            </a:pPr>
            <a:r>
              <a:rPr lang="en-US" sz="1224" dirty="0">
                <a:solidFill>
                  <a:srgbClr val="000000"/>
                </a:solidFill>
                <a:latin typeface="Segoe UI"/>
              </a:rPr>
              <a:t>--------------------   -------------     -------------</a:t>
            </a:r>
          </a:p>
          <a:p>
            <a:pPr defTabSz="932597">
              <a:defRPr/>
            </a:pPr>
            <a:r>
              <a:rPr lang="en-US" sz="1224" dirty="0">
                <a:solidFill>
                  <a:srgbClr val="000000"/>
                </a:solidFill>
                <a:latin typeface="Segoe UI"/>
              </a:rPr>
              <a:t>Document Control  16.8269            16.8269</a:t>
            </a:r>
          </a:p>
          <a:p>
            <a:pPr defTabSz="932597">
              <a:defRPr/>
            </a:pPr>
            <a:r>
              <a:rPr lang="en-US" sz="1224" dirty="0">
                <a:solidFill>
                  <a:srgbClr val="000000"/>
                </a:solidFill>
                <a:latin typeface="Segoe UI"/>
              </a:rPr>
              <a:t>Engineering             34.375              32.6923</a:t>
            </a:r>
          </a:p>
          <a:p>
            <a:pPr defTabSz="932597">
              <a:defRPr/>
            </a:pPr>
            <a:r>
              <a:rPr lang="en-US" sz="1224" dirty="0">
                <a:solidFill>
                  <a:srgbClr val="000000"/>
                </a:solidFill>
                <a:latin typeface="Segoe UI"/>
              </a:rPr>
              <a:t>Executive                 54.32695          48.5577</a:t>
            </a:r>
          </a:p>
          <a:p>
            <a:pPr defTabSz="932597">
              <a:defRPr/>
            </a:pPr>
            <a:r>
              <a:rPr lang="en-US" sz="1224" dirty="0">
                <a:solidFill>
                  <a:srgbClr val="000000"/>
                </a:solidFill>
                <a:latin typeface="Segoe UI"/>
              </a:rPr>
              <a:t>Human Resources   17.427850        16.5865</a:t>
            </a:r>
          </a:p>
        </p:txBody>
      </p:sp>
    </p:spTree>
    <p:extLst>
      <p:ext uri="{BB962C8B-B14F-4D97-AF65-F5344CB8AC3E}">
        <p14:creationId xmlns:p14="http://schemas.microsoft.com/office/powerpoint/2010/main" val="108512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23061" y="1308029"/>
            <a:ext cx="11674443" cy="678555"/>
          </a:xfrm>
          <a:prstGeom prst="rect">
            <a:avLst/>
          </a:prstGeom>
        </p:spPr>
        <p:txBody>
          <a:bodyPr wrap="square">
            <a:spAutoFit/>
          </a:bodyPr>
          <a:lstStyle/>
          <a:p>
            <a:pPr defTabSz="932384">
              <a:lnSpc>
                <a:spcPct val="110000"/>
              </a:lnSpc>
              <a:spcAft>
                <a:spcPts val="612"/>
              </a:spcAft>
              <a:buSzPct val="90000"/>
              <a:defRPr/>
            </a:pPr>
            <a:r>
              <a:rPr lang="en-US" sz="1632" dirty="0">
                <a:solidFill>
                  <a:schemeClr val="tx2"/>
                </a:solidFill>
                <a:latin typeface="+mj-lt"/>
              </a:rPr>
              <a:t>ROWS | RANGE</a:t>
            </a:r>
          </a:p>
          <a:p>
            <a:pPr defTabSz="932597">
              <a:spcAft>
                <a:spcPts val="612"/>
              </a:spcAft>
              <a:defRPr/>
            </a:pPr>
            <a:r>
              <a:rPr lang="en-US" sz="1428"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44473" y="2595264"/>
            <a:ext cx="5468159" cy="222963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612"/>
              </a:spcAft>
              <a:defRPr/>
            </a:pPr>
            <a:r>
              <a:rPr lang="en-US" sz="1224" dirty="0">
                <a:solidFill>
                  <a:srgbClr val="008000"/>
                </a:solidFill>
                <a:highlight>
                  <a:srgbClr val="FFFFFF"/>
                </a:highlight>
                <a:latin typeface="Calibri" panose="020F0502020204030204" pitchFamily="34" charset="0"/>
                <a:cs typeface="Calibri" panose="020F0502020204030204" pitchFamily="34" charset="0"/>
              </a:rPr>
              <a:t>-- </a:t>
            </a:r>
            <a:r>
              <a:rPr lang="en-US" sz="1224"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24" dirty="0">
              <a:highlight>
                <a:srgbClr val="FFFFFF"/>
              </a:highlight>
              <a:latin typeface="Calibri" panose="020F0502020204030204" pitchFamily="34" charset="0"/>
              <a:cs typeface="Calibri" panose="020F0502020204030204" pitchFamily="34" charset="0"/>
            </a:endParaRP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SELECT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JobTitle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LastName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VacationHours</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latin typeface="Calibri" panose="020F0502020204030204" pitchFamily="34" charset="0"/>
                <a:cs typeface="Calibri" panose="020F0502020204030204" pitchFamily="34" charset="0"/>
              </a:rPr>
              <a:t>VacHours</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FIRST_VALUE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LastName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OVER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PARTITION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JobTitle</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VacationHours</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ASC</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ROWS</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UNBOUNDED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PRECEDING</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FewestVacHours</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FROM</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HumanResources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Employee</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e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INNER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Person</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Person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p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ON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e</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BusinessEntityID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BusinessEntityID</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JobTitle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endParaRPr lang="en-US" sz="1224"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423845" y="3497262"/>
            <a:ext cx="5633621" cy="2015523"/>
          </a:xfrm>
          <a:prstGeom prst="rect">
            <a:avLst/>
          </a:prstGeom>
          <a:ln>
            <a:solidFill>
              <a:schemeClr val="bg2">
                <a:lumMod val="50000"/>
              </a:schemeClr>
            </a:solidFill>
          </a:ln>
        </p:spPr>
        <p:txBody>
          <a:bodyPr wrap="square">
            <a:spAutoFit/>
          </a:bodyPr>
          <a:lstStyle/>
          <a:p>
            <a:pPr defTabSz="932597">
              <a:defRPr/>
            </a:pPr>
            <a:r>
              <a:rPr lang="en-US" sz="1224" err="1">
                <a:solidFill>
                  <a:srgbClr val="000000"/>
                </a:solidFill>
                <a:latin typeface="Segoe UI"/>
              </a:rPr>
              <a:t>JobTitle</a:t>
            </a:r>
            <a:r>
              <a:rPr lang="en-US" sz="1224">
                <a:solidFill>
                  <a:srgbClr val="000000"/>
                </a:solidFill>
                <a:latin typeface="Segoe UI"/>
              </a:rPr>
              <a:t>                                      </a:t>
            </a:r>
            <a:r>
              <a:rPr lang="en-US" sz="1224" err="1">
                <a:solidFill>
                  <a:srgbClr val="000000"/>
                </a:solidFill>
                <a:latin typeface="Segoe UI"/>
              </a:rPr>
              <a:t>LastName</a:t>
            </a:r>
            <a:r>
              <a:rPr lang="en-US" sz="1224">
                <a:solidFill>
                  <a:srgbClr val="000000"/>
                </a:solidFill>
                <a:latin typeface="Segoe UI"/>
              </a:rPr>
              <a:t>          </a:t>
            </a:r>
            <a:r>
              <a:rPr lang="en-US" sz="1224" err="1">
                <a:solidFill>
                  <a:srgbClr val="000000"/>
                </a:solidFill>
                <a:latin typeface="Segoe UI"/>
              </a:rPr>
              <a:t>VacHours</a:t>
            </a:r>
            <a:r>
              <a:rPr lang="en-US" sz="1224">
                <a:solidFill>
                  <a:srgbClr val="000000"/>
                </a:solidFill>
                <a:latin typeface="Segoe UI"/>
              </a:rPr>
              <a:t>     </a:t>
            </a:r>
            <a:r>
              <a:rPr lang="en-US" sz="1224" err="1">
                <a:solidFill>
                  <a:srgbClr val="000000"/>
                </a:solidFill>
                <a:latin typeface="Segoe UI"/>
              </a:rPr>
              <a:t>FewestVacHours</a:t>
            </a:r>
            <a:r>
              <a:rPr lang="en-US" sz="1224">
                <a:solidFill>
                  <a:srgbClr val="000000"/>
                </a:solidFill>
                <a:latin typeface="Segoe UI"/>
              </a:rPr>
              <a:t>  </a:t>
            </a:r>
          </a:p>
          <a:p>
            <a:pPr defTabSz="932597">
              <a:defRPr/>
            </a:pPr>
            <a:r>
              <a:rPr lang="en-US" sz="1224">
                <a:solidFill>
                  <a:srgbClr val="000000"/>
                </a:solidFill>
                <a:latin typeface="Segoe UI"/>
              </a:rPr>
              <a:t>--------------------------------- ----------------    ----------      -------------------  </a:t>
            </a:r>
          </a:p>
          <a:p>
            <a:pPr defTabSz="932597">
              <a:defRPr/>
            </a:pPr>
            <a:r>
              <a:rPr lang="en-US" sz="1224">
                <a:solidFill>
                  <a:srgbClr val="000000"/>
                </a:solidFill>
                <a:latin typeface="Segoe UI"/>
              </a:rPr>
              <a:t>Accountant                                 Moreland              58            Moreland  </a:t>
            </a:r>
          </a:p>
          <a:p>
            <a:pPr defTabSz="932597">
              <a:defRPr/>
            </a:pPr>
            <a:r>
              <a:rPr lang="en-US" sz="1224">
                <a:solidFill>
                  <a:srgbClr val="000000"/>
                </a:solidFill>
                <a:latin typeface="Segoe UI"/>
              </a:rPr>
              <a:t>Accountant                                 Seamans               59            Moreland  </a:t>
            </a:r>
          </a:p>
          <a:p>
            <a:pPr defTabSz="932597">
              <a:defRPr/>
            </a:pPr>
            <a:r>
              <a:rPr lang="en-US" sz="1224">
                <a:solidFill>
                  <a:srgbClr val="000000"/>
                </a:solidFill>
                <a:latin typeface="Segoe UI"/>
              </a:rPr>
              <a:t>Accounts Manager                     Liu                         57            Liu  </a:t>
            </a:r>
          </a:p>
          <a:p>
            <a:pPr defTabSz="932597">
              <a:defRPr/>
            </a:pPr>
            <a:r>
              <a:rPr lang="en-US" sz="1224">
                <a:solidFill>
                  <a:srgbClr val="000000"/>
                </a:solidFill>
                <a:latin typeface="Segoe UI"/>
              </a:rPr>
              <a:t>Accounts Payable Specialist       </a:t>
            </a:r>
            <a:r>
              <a:rPr lang="en-US" sz="1224" err="1">
                <a:solidFill>
                  <a:srgbClr val="000000"/>
                </a:solidFill>
                <a:latin typeface="Segoe UI"/>
              </a:rPr>
              <a:t>Tomic</a:t>
            </a:r>
            <a:r>
              <a:rPr lang="en-US" sz="1224">
                <a:solidFill>
                  <a:srgbClr val="000000"/>
                </a:solidFill>
                <a:latin typeface="Segoe UI"/>
              </a:rPr>
              <a:t>                    63            </a:t>
            </a:r>
            <a:r>
              <a:rPr lang="en-US" sz="1224" err="1">
                <a:solidFill>
                  <a:srgbClr val="000000"/>
                </a:solidFill>
                <a:latin typeface="Segoe UI"/>
              </a:rPr>
              <a:t>Tomic</a:t>
            </a:r>
            <a:r>
              <a:rPr lang="en-US" sz="1224">
                <a:solidFill>
                  <a:srgbClr val="000000"/>
                </a:solidFill>
                <a:latin typeface="Segoe UI"/>
              </a:rPr>
              <a:t>  </a:t>
            </a:r>
          </a:p>
          <a:p>
            <a:pPr defTabSz="932597">
              <a:defRPr/>
            </a:pPr>
            <a:r>
              <a:rPr lang="en-US" sz="1224">
                <a:solidFill>
                  <a:srgbClr val="000000"/>
                </a:solidFill>
                <a:latin typeface="Segoe UI"/>
              </a:rPr>
              <a:t>Accounts Payable Specialist       </a:t>
            </a:r>
            <a:r>
              <a:rPr lang="en-US" sz="1224" err="1">
                <a:solidFill>
                  <a:srgbClr val="000000"/>
                </a:solidFill>
                <a:latin typeface="Segoe UI"/>
              </a:rPr>
              <a:t>Sheperdigian</a:t>
            </a:r>
            <a:r>
              <a:rPr lang="en-US" sz="1224">
                <a:solidFill>
                  <a:srgbClr val="000000"/>
                </a:solidFill>
                <a:latin typeface="Segoe UI"/>
              </a:rPr>
              <a:t>        64            </a:t>
            </a:r>
            <a:r>
              <a:rPr lang="en-US" sz="1224" err="1">
                <a:solidFill>
                  <a:srgbClr val="000000"/>
                </a:solidFill>
                <a:latin typeface="Segoe UI"/>
              </a:rPr>
              <a:t>Tomic</a:t>
            </a:r>
            <a:r>
              <a:rPr lang="en-US" sz="1224">
                <a:solidFill>
                  <a:srgbClr val="000000"/>
                </a:solidFill>
                <a:latin typeface="Segoe UI"/>
              </a:rPr>
              <a:t>  </a:t>
            </a:r>
          </a:p>
          <a:p>
            <a:pPr defTabSz="932597">
              <a:defRPr/>
            </a:pPr>
            <a:r>
              <a:rPr lang="en-US" sz="1224">
                <a:solidFill>
                  <a:srgbClr val="000000"/>
                </a:solidFill>
                <a:latin typeface="Segoe UI"/>
              </a:rPr>
              <a:t>Accounts Receivable Specialist   Poe                       60            Poe  </a:t>
            </a:r>
          </a:p>
          <a:p>
            <a:pPr defTabSz="932597">
              <a:defRPr/>
            </a:pPr>
            <a:r>
              <a:rPr lang="en-US" sz="1224">
                <a:solidFill>
                  <a:srgbClr val="000000"/>
                </a:solidFill>
                <a:latin typeface="Segoe UI"/>
              </a:rPr>
              <a:t>Accounts Receivable Specialist   Spoon                   61            Poe  </a:t>
            </a:r>
          </a:p>
          <a:p>
            <a:pPr defTabSz="932597">
              <a:defRPr/>
            </a:pPr>
            <a:r>
              <a:rPr lang="en-US" sz="1224">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6012632" y="3693469"/>
            <a:ext cx="411212" cy="16611"/>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3608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4406096"/>
            <a:ext cx="11887878" cy="2180583"/>
          </a:xfrm>
          <a:prstGeom prst="rect">
            <a:avLst/>
          </a:prstGeom>
        </p:spPr>
        <p:txBody>
          <a:bodyPr wrap="square">
            <a:spAutoFit/>
          </a:bodyPr>
          <a:lstStyle/>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Syntax</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FF00FF"/>
                </a:solidFill>
                <a:latin typeface="Calibri" panose="020F0502020204030204" pitchFamily="34" charset="0"/>
                <a:cs typeface="Calibri" panose="020F0502020204030204" pitchFamily="34" charset="0"/>
              </a:rPr>
              <a:t>APPROX_COUNT_DISTINCT</a:t>
            </a:r>
            <a:r>
              <a:rPr lang="en-US" sz="1224" dirty="0">
                <a:solidFill>
                  <a:srgbClr val="0000FF"/>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expression </a:t>
            </a:r>
            <a:r>
              <a:rPr lang="en-US" sz="1224" dirty="0">
                <a:solidFill>
                  <a:srgbClr val="808080"/>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O_OrderStatus</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FF"/>
                </a:solidFill>
                <a:latin typeface="Calibri" panose="020F0502020204030204" pitchFamily="34" charset="0"/>
                <a:cs typeface="Calibri" panose="020F0502020204030204" pitchFamily="34" charset="0"/>
              </a:rPr>
              <a:t>APPROX_COUNT_DISTINCT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O_OrderKey</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Approx_Distinct_OrderKey</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dbo</a:t>
            </a:r>
            <a:r>
              <a:rPr lang="en-US" sz="1224" dirty="0" err="1">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Orders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O_OrderStatus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O_OrderStatus</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3017791"/>
          </a:xfrm>
        </p:spPr>
        <p:txBody>
          <a:bodyPr/>
          <a:lstStyle/>
          <a:p>
            <a:r>
              <a:rPr lang="en-US" dirty="0" err="1">
                <a:solidFill>
                  <a:schemeClr val="tx2"/>
                </a:solidFill>
              </a:rPr>
              <a:t>HyperLogLog</a:t>
            </a:r>
            <a:r>
              <a:rPr lang="en-US" dirty="0">
                <a:solidFill>
                  <a:schemeClr val="tx2"/>
                </a:solidFill>
              </a:rPr>
              <a:t> accuracy</a:t>
            </a:r>
          </a:p>
          <a:p>
            <a:r>
              <a:rPr lang="en-US" sz="1632" dirty="0">
                <a:latin typeface="Segoe UI"/>
                <a:cs typeface="Segoe UI Semibold" panose="020B0702040204020203" pitchFamily="34" charset="0"/>
              </a:rPr>
              <a:t>Will return a result with a 2% accuracy of true cardinality on average.</a:t>
            </a:r>
          </a:p>
          <a:p>
            <a:pPr>
              <a:spcAft>
                <a:spcPts val="1224"/>
              </a:spcAft>
            </a:pPr>
            <a:r>
              <a:rPr lang="en-US" sz="1632" dirty="0">
                <a:latin typeface="Segoe UI"/>
                <a:cs typeface="Segoe UI Semibold" panose="020B0702040204020203" pitchFamily="34" charset="0"/>
              </a:rPr>
              <a:t>e.g. COUNT (DISTINCT) returns 1,000,000, </a:t>
            </a:r>
            <a:r>
              <a:rPr lang="en-US" sz="1632" dirty="0" err="1">
                <a:latin typeface="Segoe UI"/>
                <a:cs typeface="Segoe UI Semibold" panose="020B0702040204020203" pitchFamily="34" charset="0"/>
              </a:rPr>
              <a:t>HyperLogLog</a:t>
            </a:r>
            <a:r>
              <a:rPr lang="en-US" sz="1632"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32"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32"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31985" y="1106862"/>
            <a:ext cx="11565520" cy="286372"/>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458508" y="4572774"/>
            <a:ext cx="6692722" cy="2056510"/>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458508" y="1611588"/>
            <a:ext cx="6692722" cy="2181469"/>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35795" y="1623979"/>
            <a:ext cx="4872797" cy="1908603"/>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35794" y="4572773"/>
            <a:ext cx="4872798" cy="2056511"/>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31985" y="4060853"/>
            <a:ext cx="11565520" cy="29219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612"/>
              </a:spcAft>
              <a:defRPr/>
            </a:pPr>
            <a:r>
              <a:rPr lang="en-US" sz="1836">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5"/>
          <a:ext cx="12056996" cy="5586882"/>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3595381">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Table Design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Schema (and Small Data Types)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Fact, Dimension and Staging tables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Partitioning, Distribution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Distributing for performance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Partitioning for performance</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DEMO: running a count distinct against </a:t>
                      </a:r>
                      <a:r>
                        <a:rPr lang="en-US" sz="1100" b="0" i="0" u="none" strike="noStrike" dirty="0" err="1">
                          <a:solidFill>
                            <a:srgbClr val="000000"/>
                          </a:solidFill>
                          <a:effectLst/>
                          <a:latin typeface="Calibri" panose="020F0502020204030204" pitchFamily="34" charset="0"/>
                        </a:rPr>
                        <a:t>dist</a:t>
                      </a:r>
                      <a:r>
                        <a:rPr lang="en-US" sz="1100" b="0" i="0" u="none" strike="noStrike" dirty="0">
                          <a:solidFill>
                            <a:srgbClr val="000000"/>
                          </a:solidFill>
                          <a:effectLst/>
                          <a:latin typeface="Calibri" panose="020F0502020204030204" pitchFamily="34" charset="0"/>
                        </a:rPr>
                        <a:t> key in distributed vs not distributed table</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Windowing functions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HyperLogLog</a:t>
                      </a:r>
                      <a:r>
                        <a:rPr lang="en-US" sz="1100" b="0" i="0" u="none" strike="noStrike" dirty="0">
                          <a:solidFill>
                            <a:srgbClr val="000000"/>
                          </a:solidFill>
                          <a:effectLst/>
                          <a:latin typeface="Calibri" panose="020F0502020204030204" pitchFamily="34" charset="0"/>
                        </a:rPr>
                        <a:t> - approximate execution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Group by options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Snapshot isolation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JSON data</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Stored procedures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Indexes intro</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Columnstore</a:t>
                      </a:r>
                      <a:r>
                        <a:rPr lang="en-US" sz="1100" b="0" i="0" u="none" strike="noStrike" dirty="0">
                          <a:solidFill>
                            <a:srgbClr val="000000"/>
                          </a:solidFill>
                          <a:effectLst/>
                          <a:latin typeface="Calibri" panose="020F0502020204030204" pitchFamily="34" charset="0"/>
                        </a:rPr>
                        <a:t> indexes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Distributions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Partitions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COPY command</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Statistics</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CSA10P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r>
              <a:rPr lang="en-US" sz="2856" spc="-51" dirty="0">
                <a:ln w="3175">
                  <a:noFill/>
                </a:ln>
                <a:solidFill>
                  <a:srgbClr val="000000"/>
                </a:solidFill>
                <a:latin typeface="Segoe UI Semibold"/>
                <a:cs typeface="Segoe UI"/>
              </a:rPr>
              <a:t>Design Presentation: DW Optimization</a:t>
            </a:r>
            <a:endParaRPr lang="en-US" sz="1836" dirty="0"/>
          </a:p>
        </p:txBody>
      </p:sp>
    </p:spTree>
    <p:extLst>
      <p:ext uri="{BB962C8B-B14F-4D97-AF65-F5344CB8AC3E}">
        <p14:creationId xmlns:p14="http://schemas.microsoft.com/office/powerpoint/2010/main" val="10607169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43734" y="1208092"/>
            <a:ext cx="6026009" cy="3241850"/>
          </a:xfrm>
        </p:spPr>
        <p:txBody>
          <a:bodyPr/>
          <a:lstStyle/>
          <a:p>
            <a:r>
              <a:rPr lang="en-US" dirty="0">
                <a:solidFill>
                  <a:schemeClr val="tx2"/>
                </a:solidFill>
              </a:rPr>
              <a:t>Group by with rollup</a:t>
            </a:r>
          </a:p>
          <a:p>
            <a:pPr>
              <a:lnSpc>
                <a:spcPct val="100000"/>
              </a:lnSpc>
            </a:pPr>
            <a:r>
              <a:rPr lang="en-US" sz="1632" dirty="0">
                <a:latin typeface="Segoe UI"/>
                <a:cs typeface="Segoe UI Semibold" panose="020B0702040204020203" pitchFamily="34" charset="0"/>
              </a:rPr>
              <a:t>Creates a group for each combination of column expressions.</a:t>
            </a:r>
          </a:p>
          <a:p>
            <a:pPr>
              <a:lnSpc>
                <a:spcPct val="100000"/>
              </a:lnSpc>
              <a:spcAft>
                <a:spcPts val="1224"/>
              </a:spcAft>
            </a:pPr>
            <a:r>
              <a:rPr lang="en-US" sz="1632" dirty="0">
                <a:latin typeface="Segoe UI"/>
                <a:cs typeface="Segoe UI Semibold" panose="020B0702040204020203" pitchFamily="34" charset="0"/>
              </a:rPr>
              <a:t>Rolls up the results into subtotals and grand totals</a:t>
            </a:r>
          </a:p>
          <a:p>
            <a:pPr>
              <a:lnSpc>
                <a:spcPct val="100000"/>
              </a:lnSpc>
              <a:spcAft>
                <a:spcPts val="1224"/>
              </a:spcAft>
            </a:pPr>
            <a:r>
              <a:rPr lang="en-US" sz="1632" dirty="0">
                <a:latin typeface="Segoe UI"/>
                <a:cs typeface="Segoe UI Semibold" panose="020B0702040204020203" pitchFamily="34" charset="0"/>
              </a:rPr>
              <a:t>Calculate the aggregates of hierarchical data </a:t>
            </a:r>
          </a:p>
          <a:p>
            <a:pPr>
              <a:lnSpc>
                <a:spcPct val="100000"/>
              </a:lnSpc>
              <a:spcAft>
                <a:spcPts val="1224"/>
              </a:spcAft>
            </a:pPr>
            <a:endParaRPr lang="en-US" sz="1632" dirty="0">
              <a:latin typeface="Segoe UI"/>
              <a:cs typeface="Segoe UI Semibold" panose="020B0702040204020203" pitchFamily="34" charset="0"/>
            </a:endParaRPr>
          </a:p>
          <a:p>
            <a:pPr lvl="0"/>
            <a:r>
              <a:rPr lang="en-US" sz="1632" dirty="0">
                <a:solidFill>
                  <a:schemeClr val="tx2"/>
                </a:solidFill>
              </a:rPr>
              <a:t>Grouping sets</a:t>
            </a:r>
          </a:p>
          <a:p>
            <a:pPr lvl="0"/>
            <a:r>
              <a:rPr lang="en-US" sz="1632" dirty="0">
                <a:latin typeface="Segoe UI"/>
                <a:cs typeface="Segoe UI Semibold" panose="020B0702040204020203" pitchFamily="34" charset="0"/>
              </a:rPr>
              <a:t>Combine multiple GROUP BY clauses into one GROUP BY CLAUSE.</a:t>
            </a:r>
          </a:p>
          <a:p>
            <a:pPr lvl="0"/>
            <a:r>
              <a:rPr lang="en-US" sz="1632" dirty="0">
                <a:latin typeface="Segoe UI"/>
                <a:cs typeface="Segoe UI Semibold" panose="020B0702040204020203" pitchFamily="34" charset="0"/>
              </a:rPr>
              <a:t>Equivalent of UNION ALL of specified groups.</a:t>
            </a:r>
          </a:p>
          <a:p>
            <a:pPr>
              <a:lnSpc>
                <a:spcPct val="100000"/>
              </a:lnSpc>
              <a:spcAft>
                <a:spcPts val="1224"/>
              </a:spcAft>
            </a:pPr>
            <a:endParaRPr lang="en-US" sz="1632" dirty="0">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148413" y="1120013"/>
            <a:ext cx="5238847" cy="1909972"/>
          </a:xfrm>
          <a:prstGeom prst="rect">
            <a:avLst/>
          </a:prstGeom>
          <a:ln>
            <a:solidFill>
              <a:schemeClr val="bg2">
                <a:lumMod val="50000"/>
              </a:schemeClr>
            </a:solidFill>
          </a:ln>
        </p:spPr>
        <p:txBody>
          <a:bodyPr wrap="square">
            <a:spAutoFit/>
          </a:bodyPr>
          <a:lstStyle/>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GROUP BY ROLLUP Example -- </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000000"/>
                </a:solidFill>
                <a:latin typeface="Calibri" panose="020F0502020204030204" pitchFamily="34" charset="0"/>
                <a:cs typeface="Calibri" panose="020F0502020204030204" pitchFamily="34" charset="0"/>
              </a:rPr>
              <a:t> Country</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Region</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FF00FF"/>
                </a:solidFill>
                <a:latin typeface="Calibri" panose="020F0502020204030204" pitchFamily="34" charset="0"/>
                <a:cs typeface="Calibri" panose="020F0502020204030204" pitchFamily="34" charset="0"/>
              </a:rPr>
              <a:t>SUM</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Sales</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TotalSales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Sales</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ROLLUP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Country</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Region</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Results --</a:t>
            </a:r>
            <a:endParaRPr lang="en-US" sz="1224"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algn="ctr" defTabSz="950919" fontAlgn="base">
              <a:lnSpc>
                <a:spcPct val="90000"/>
              </a:lnSpc>
              <a:spcBef>
                <a:spcPct val="0"/>
              </a:spcBef>
              <a:spcAft>
                <a:spcPct val="0"/>
              </a:spcAft>
              <a:defRPr/>
            </a:pPr>
            <a:r>
              <a:rPr lang="en-US" sz="102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35795" y="4504388"/>
            <a:ext cx="6217356" cy="1368750"/>
          </a:xfrm>
          <a:prstGeom prst="rect">
            <a:avLst/>
          </a:prstGeom>
        </p:spPr>
        <p:txBody>
          <a:bodyPr>
            <a:spAutoFit/>
          </a:bodyPr>
          <a:lstStyle/>
          <a:p>
            <a:pPr defTabSz="932597">
              <a:spcAft>
                <a:spcPts val="612"/>
              </a:spcAft>
              <a:defRPr/>
            </a:pPr>
            <a:r>
              <a:rPr lang="en-US" sz="1224" kern="0" dirty="0">
                <a:solidFill>
                  <a:srgbClr val="008000"/>
                </a:solidFill>
                <a:latin typeface="Calibri" panose="020F0502020204030204" pitchFamily="34" charset="0"/>
                <a:cs typeface="Calibri" panose="020F0502020204030204" pitchFamily="34" charset="0"/>
              </a:rPr>
              <a:t>-- GROUP BY SETS Example -- </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0000FF"/>
                </a:solidFill>
                <a:latin typeface="Calibri" panose="020F0502020204030204" pitchFamily="34" charset="0"/>
                <a:cs typeface="Calibri" panose="020F0502020204030204" pitchFamily="34" charset="0"/>
              </a:rPr>
              <a:t>SELECT</a:t>
            </a:r>
            <a:r>
              <a:rPr lang="en-US" sz="1224" kern="0" dirty="0">
                <a:solidFill>
                  <a:srgbClr val="000000"/>
                </a:solidFill>
                <a:latin typeface="Calibri" panose="020F0502020204030204" pitchFamily="34" charset="0"/>
                <a:cs typeface="Calibri" panose="020F0502020204030204" pitchFamily="34" charset="0"/>
              </a:rPr>
              <a:t> Country</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kern="0" dirty="0">
                <a:solidFill>
                  <a:srgbClr val="FF00FF"/>
                </a:solidFill>
                <a:latin typeface="Calibri" panose="020F0502020204030204" pitchFamily="34" charset="0"/>
                <a:cs typeface="Calibri" panose="020F0502020204030204" pitchFamily="34" charset="0"/>
              </a:rPr>
              <a:t>SUM</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Sales</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TotalSales</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Sales</a:t>
            </a:r>
          </a:p>
          <a:p>
            <a:pPr defTabSz="932597">
              <a:spcAft>
                <a:spcPts val="612"/>
              </a:spcAft>
              <a:defRPr/>
            </a:pPr>
            <a:r>
              <a:rPr lang="en-US" sz="1224" kern="0" dirty="0">
                <a:solidFill>
                  <a:srgbClr val="0000FF"/>
                </a:solidFill>
                <a:latin typeface="Calibri" panose="020F0502020204030204" pitchFamily="34" charset="0"/>
                <a:cs typeface="Calibri" panose="020F0502020204030204" pitchFamily="34" charset="0"/>
              </a:rPr>
              <a:t>GROUP</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BY</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FF00FF"/>
                </a:solidFill>
                <a:latin typeface="Calibri" panose="020F0502020204030204" pitchFamily="34" charset="0"/>
                <a:cs typeface="Calibri" panose="020F0502020204030204" pitchFamily="34" charset="0"/>
              </a:rPr>
              <a:t>GROUPING</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SETS </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Country</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FF"/>
                </a:solidFill>
                <a:latin typeface="Calibri" panose="020F0502020204030204" pitchFamily="34" charset="0"/>
                <a:cs typeface="Calibri" panose="020F0502020204030204" pitchFamily="34" charset="0"/>
              </a:rPr>
              <a:t> </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808080"/>
                </a:solidFill>
                <a:latin typeface="Calibri" panose="020F0502020204030204" pitchFamily="34" charset="0"/>
                <a:cs typeface="Calibri" panose="020F0502020204030204" pitchFamily="34" charset="0"/>
              </a:rPr>
              <a:t>);</a:t>
            </a:r>
            <a:endParaRPr lang="en-US" sz="1224"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767836" y="3029986"/>
            <a:ext cx="0" cy="702483"/>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6749209" cy="5929247"/>
          </a:xfrm>
        </p:spPr>
        <p:txBody>
          <a:bodyPr/>
          <a:lstStyle/>
          <a:p>
            <a:r>
              <a:rPr lang="en-US" dirty="0">
                <a:solidFill>
                  <a:schemeClr val="tx2"/>
                </a:solidFill>
              </a:rPr>
              <a:t>Overview</a:t>
            </a:r>
          </a:p>
          <a:p>
            <a:r>
              <a:rPr lang="en-US" sz="1632" dirty="0">
                <a:latin typeface="+mn-lt"/>
              </a:rPr>
              <a:t>Specifies that statements cannot read data that has been modified but not committed by other transactions. </a:t>
            </a:r>
          </a:p>
          <a:p>
            <a:r>
              <a:rPr lang="en-US" sz="1632" dirty="0">
                <a:latin typeface="+mn-lt"/>
              </a:rPr>
              <a:t>This prevents dirty reads.</a:t>
            </a:r>
          </a:p>
          <a:p>
            <a:endParaRPr lang="en-US" sz="1632" dirty="0">
              <a:latin typeface="+mn-lt"/>
            </a:endParaRPr>
          </a:p>
          <a:p>
            <a:r>
              <a:rPr lang="en-US" dirty="0">
                <a:solidFill>
                  <a:schemeClr val="tx2"/>
                </a:solidFill>
              </a:rPr>
              <a:t>Isolation level </a:t>
            </a:r>
          </a:p>
          <a:p>
            <a:pPr marL="291436" indent="-291436">
              <a:buFont typeface="Arial" panose="020B0604020202020204" pitchFamily="34" charset="0"/>
              <a:buChar char="•"/>
            </a:pPr>
            <a:r>
              <a:rPr lang="en-US" sz="1428" dirty="0">
                <a:latin typeface="+mn-lt"/>
              </a:rPr>
              <a:t>READ COMMITTED</a:t>
            </a:r>
          </a:p>
          <a:p>
            <a:pPr marL="291436" indent="-291436">
              <a:buFont typeface="Arial" panose="020B0604020202020204" pitchFamily="34" charset="0"/>
              <a:buChar char="•"/>
            </a:pPr>
            <a:r>
              <a:rPr lang="en-US" sz="1428" dirty="0">
                <a:latin typeface="+mn-lt"/>
              </a:rPr>
              <a:t>REPEATABLE READ</a:t>
            </a:r>
          </a:p>
          <a:p>
            <a:pPr marL="291436" indent="-291436">
              <a:buFont typeface="Arial" panose="020B0604020202020204" pitchFamily="34" charset="0"/>
              <a:buChar char="•"/>
            </a:pPr>
            <a:r>
              <a:rPr lang="en-US" sz="1428" dirty="0">
                <a:latin typeface="+mn-lt"/>
              </a:rPr>
              <a:t>SNAPSHOT</a:t>
            </a:r>
          </a:p>
          <a:p>
            <a:pPr marL="291436" indent="-291436">
              <a:buFont typeface="Arial" panose="020B0604020202020204" pitchFamily="34" charset="0"/>
              <a:buChar char="•"/>
            </a:pPr>
            <a:r>
              <a:rPr lang="en-US" sz="1428" dirty="0">
                <a:latin typeface="+mn-lt"/>
              </a:rPr>
              <a:t>READ UNCOMMITTED</a:t>
            </a:r>
          </a:p>
          <a:p>
            <a:pPr marL="291436" indent="-291436">
              <a:buFont typeface="Arial" panose="020B0604020202020204" pitchFamily="34" charset="0"/>
              <a:buChar char="•"/>
            </a:pPr>
            <a:r>
              <a:rPr lang="en-US" sz="1428" dirty="0">
                <a:latin typeface="+mn-lt"/>
              </a:rPr>
              <a:t>SERIALIZABLE</a:t>
            </a:r>
          </a:p>
          <a:p>
            <a:pPr marL="291436" indent="-291436">
              <a:buFont typeface="Arial" panose="020B0604020202020204" pitchFamily="34" charset="0"/>
              <a:buChar char="•"/>
            </a:pPr>
            <a:endParaRPr lang="en-US" sz="1428" dirty="0">
              <a:latin typeface="+mn-lt"/>
            </a:endParaRPr>
          </a:p>
          <a:p>
            <a:r>
              <a:rPr lang="en-US" sz="1632" b="1" dirty="0">
                <a:latin typeface="+mn-lt"/>
              </a:rPr>
              <a:t>READ_COMMITTED_SNAPSHOT </a:t>
            </a:r>
          </a:p>
          <a:p>
            <a:r>
              <a:rPr lang="en-US" sz="1632" b="1" dirty="0">
                <a:latin typeface="+mn-lt"/>
              </a:rPr>
              <a:t>OFF</a:t>
            </a:r>
            <a:r>
              <a:rPr lang="en-US" sz="1632" dirty="0">
                <a:latin typeface="+mn-lt"/>
              </a:rPr>
              <a:t> (Default) – Uses shared locks to prevent other transactions from modifying rows while running a read operation</a:t>
            </a:r>
          </a:p>
          <a:p>
            <a:r>
              <a:rPr lang="en-US" sz="1632" b="1" dirty="0">
                <a:latin typeface="+mn-lt"/>
              </a:rPr>
              <a:t>ON</a:t>
            </a:r>
            <a:r>
              <a:rPr lang="en-US" sz="1632" dirty="0">
                <a:latin typeface="+mn-lt"/>
              </a:rPr>
              <a:t> – Uses row versioning to present each statement with a </a:t>
            </a:r>
            <a:r>
              <a:rPr lang="en-US" sz="1632" dirty="0" err="1">
                <a:latin typeface="+mn-lt"/>
              </a:rPr>
              <a:t>transactionally</a:t>
            </a:r>
            <a:r>
              <a:rPr lang="en-US" sz="1632" dirty="0">
                <a:latin typeface="+mn-lt"/>
              </a:rPr>
              <a:t> consistent snapshot of the data as it existed at the start of the statement. Locks are not used to protect the data from updates.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928767" cy="754061"/>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364564" y="1486420"/>
            <a:ext cx="4913886" cy="1214742"/>
          </a:xfrm>
          <a:prstGeom prst="rect">
            <a:avLst/>
          </a:prstGeom>
        </p:spPr>
        <p:txBody>
          <a:bodyPr wrap="square">
            <a:spAutoFit/>
          </a:bodyPr>
          <a:lstStyle/>
          <a:p>
            <a:pPr defTabSz="932597">
              <a:defRPr/>
            </a:pPr>
            <a:r>
              <a:rPr lang="en-US" sz="1428" dirty="0">
                <a:solidFill>
                  <a:srgbClr val="0101FD"/>
                </a:solidFill>
                <a:latin typeface="Calibri" panose="020F0502020204030204" pitchFamily="34" charset="0"/>
                <a:cs typeface="Calibri" panose="020F0502020204030204" pitchFamily="34" charset="0"/>
              </a:rPr>
              <a:t>ALTER</a:t>
            </a:r>
            <a:r>
              <a:rPr lang="en-US" sz="1428" dirty="0">
                <a:solidFill>
                  <a:srgbClr val="171717"/>
                </a:solidFill>
                <a:latin typeface="Calibri" panose="020F0502020204030204" pitchFamily="34" charset="0"/>
                <a:cs typeface="Calibri" panose="020F0502020204030204" pitchFamily="34" charset="0"/>
              </a:rPr>
              <a:t> </a:t>
            </a:r>
            <a:r>
              <a:rPr lang="en-US" sz="1428" dirty="0">
                <a:solidFill>
                  <a:srgbClr val="0101FD"/>
                </a:solidFill>
                <a:latin typeface="Calibri" panose="020F0502020204030204" pitchFamily="34" charset="0"/>
                <a:cs typeface="Calibri" panose="020F0502020204030204" pitchFamily="34" charset="0"/>
              </a:rPr>
              <a:t>DATABASE</a:t>
            </a:r>
            <a:r>
              <a:rPr lang="en-US" sz="1428" dirty="0">
                <a:solidFill>
                  <a:srgbClr val="171717"/>
                </a:solidFill>
                <a:latin typeface="Calibri" panose="020F0502020204030204" pitchFamily="34" charset="0"/>
                <a:cs typeface="Calibri" panose="020F0502020204030204" pitchFamily="34" charset="0"/>
              </a:rPr>
              <a:t> </a:t>
            </a:r>
            <a:r>
              <a:rPr lang="en-US" sz="1428" dirty="0" err="1">
                <a:solidFill>
                  <a:srgbClr val="171717"/>
                </a:solidFill>
                <a:latin typeface="Calibri" panose="020F0502020204030204" pitchFamily="34" charset="0"/>
                <a:cs typeface="Calibri" panose="020F0502020204030204" pitchFamily="34" charset="0"/>
              </a:rPr>
              <a:t>MyDatabase</a:t>
            </a:r>
            <a:r>
              <a:rPr lang="en-US" sz="1428" dirty="0">
                <a:solidFill>
                  <a:srgbClr val="171717"/>
                </a:solidFill>
                <a:latin typeface="Calibri" panose="020F0502020204030204" pitchFamily="34" charset="0"/>
                <a:cs typeface="Calibri" panose="020F0502020204030204" pitchFamily="34" charset="0"/>
              </a:rPr>
              <a:t> </a:t>
            </a:r>
          </a:p>
          <a:p>
            <a:pPr defTabSz="932597">
              <a:defRPr/>
            </a:pPr>
            <a:r>
              <a:rPr lang="en-US" sz="1428" dirty="0">
                <a:solidFill>
                  <a:srgbClr val="0101FD"/>
                </a:solidFill>
                <a:latin typeface="Calibri" panose="020F0502020204030204" pitchFamily="34" charset="0"/>
                <a:cs typeface="Calibri" panose="020F0502020204030204" pitchFamily="34" charset="0"/>
              </a:rPr>
              <a:t>SET</a:t>
            </a:r>
            <a:r>
              <a:rPr lang="en-US" sz="1428" dirty="0">
                <a:solidFill>
                  <a:srgbClr val="171717"/>
                </a:solidFill>
                <a:latin typeface="Calibri" panose="020F0502020204030204" pitchFamily="34" charset="0"/>
                <a:cs typeface="Calibri" panose="020F0502020204030204" pitchFamily="34" charset="0"/>
              </a:rPr>
              <a:t> ALLOW_SNAPSHOT_ISOLATION </a:t>
            </a:r>
            <a:r>
              <a:rPr lang="en-US" sz="1428" dirty="0">
                <a:solidFill>
                  <a:srgbClr val="0101FD"/>
                </a:solidFill>
                <a:latin typeface="Calibri" panose="020F0502020204030204" pitchFamily="34" charset="0"/>
                <a:cs typeface="Calibri" panose="020F0502020204030204" pitchFamily="34" charset="0"/>
              </a:rPr>
              <a:t>ON</a:t>
            </a:r>
            <a:r>
              <a:rPr lang="en-US" sz="1428" dirty="0">
                <a:solidFill>
                  <a:srgbClr val="171717"/>
                </a:solidFill>
                <a:latin typeface="Calibri" panose="020F0502020204030204" pitchFamily="34" charset="0"/>
                <a:cs typeface="Calibri" panose="020F0502020204030204" pitchFamily="34" charset="0"/>
              </a:rPr>
              <a:t> </a:t>
            </a:r>
          </a:p>
          <a:p>
            <a:pPr defTabSz="932597">
              <a:defRPr/>
            </a:pPr>
            <a:endParaRPr lang="en-US" sz="1428" dirty="0">
              <a:solidFill>
                <a:srgbClr val="171717"/>
              </a:solidFill>
              <a:latin typeface="Calibri" panose="020F0502020204030204" pitchFamily="34" charset="0"/>
              <a:cs typeface="Calibri" panose="020F0502020204030204" pitchFamily="34" charset="0"/>
            </a:endParaRPr>
          </a:p>
          <a:p>
            <a:pPr defTabSz="932597">
              <a:defRPr/>
            </a:pPr>
            <a:r>
              <a:rPr lang="en-US" sz="1428" dirty="0">
                <a:solidFill>
                  <a:srgbClr val="0101FD"/>
                </a:solidFill>
                <a:latin typeface="Calibri" panose="020F0502020204030204" pitchFamily="34" charset="0"/>
                <a:cs typeface="Calibri" panose="020F0502020204030204" pitchFamily="34" charset="0"/>
              </a:rPr>
              <a:t>ALTER</a:t>
            </a:r>
            <a:r>
              <a:rPr lang="en-US" sz="1428" dirty="0">
                <a:solidFill>
                  <a:srgbClr val="171717"/>
                </a:solidFill>
                <a:latin typeface="Calibri" panose="020F0502020204030204" pitchFamily="34" charset="0"/>
                <a:cs typeface="Calibri" panose="020F0502020204030204" pitchFamily="34" charset="0"/>
              </a:rPr>
              <a:t> </a:t>
            </a:r>
            <a:r>
              <a:rPr lang="en-US" sz="1428" dirty="0">
                <a:solidFill>
                  <a:srgbClr val="0101FD"/>
                </a:solidFill>
                <a:latin typeface="Calibri" panose="020F0502020204030204" pitchFamily="34" charset="0"/>
                <a:cs typeface="Calibri" panose="020F0502020204030204" pitchFamily="34" charset="0"/>
              </a:rPr>
              <a:t>DATABASE</a:t>
            </a:r>
            <a:r>
              <a:rPr lang="en-US" sz="1428" dirty="0">
                <a:solidFill>
                  <a:srgbClr val="171717"/>
                </a:solidFill>
                <a:latin typeface="Calibri" panose="020F0502020204030204" pitchFamily="34" charset="0"/>
                <a:cs typeface="Calibri" panose="020F0502020204030204" pitchFamily="34" charset="0"/>
              </a:rPr>
              <a:t> </a:t>
            </a:r>
            <a:r>
              <a:rPr lang="en-US" sz="1428" dirty="0" err="1">
                <a:solidFill>
                  <a:srgbClr val="171717"/>
                </a:solidFill>
                <a:latin typeface="Calibri" panose="020F0502020204030204" pitchFamily="34" charset="0"/>
                <a:cs typeface="Calibri" panose="020F0502020204030204" pitchFamily="34" charset="0"/>
              </a:rPr>
              <a:t>MyDatabase</a:t>
            </a:r>
            <a:r>
              <a:rPr lang="en-US" sz="1428" dirty="0">
                <a:solidFill>
                  <a:srgbClr val="171717"/>
                </a:solidFill>
                <a:latin typeface="Calibri" panose="020F0502020204030204" pitchFamily="34" charset="0"/>
                <a:cs typeface="Calibri" panose="020F0502020204030204" pitchFamily="34" charset="0"/>
              </a:rPr>
              <a:t> </a:t>
            </a:r>
            <a:r>
              <a:rPr lang="en-US" sz="1428" dirty="0">
                <a:solidFill>
                  <a:srgbClr val="0101FD"/>
                </a:solidFill>
                <a:latin typeface="Calibri" panose="020F0502020204030204" pitchFamily="34" charset="0"/>
                <a:cs typeface="Calibri" panose="020F0502020204030204" pitchFamily="34" charset="0"/>
              </a:rPr>
              <a:t>SET</a:t>
            </a:r>
            <a:r>
              <a:rPr lang="en-US" sz="1428" dirty="0">
                <a:solidFill>
                  <a:srgbClr val="171717"/>
                </a:solidFill>
                <a:latin typeface="Calibri" panose="020F0502020204030204" pitchFamily="34" charset="0"/>
                <a:cs typeface="Calibri" panose="020F0502020204030204" pitchFamily="34" charset="0"/>
              </a:rPr>
              <a:t> READ_COMMITTED_SNAPSHOT </a:t>
            </a:r>
            <a:r>
              <a:rPr lang="en-US" sz="1428" dirty="0">
                <a:solidFill>
                  <a:srgbClr val="0101FD"/>
                </a:solidFill>
                <a:latin typeface="Calibri" panose="020F0502020204030204" pitchFamily="34" charset="0"/>
                <a:cs typeface="Calibri" panose="020F0502020204030204" pitchFamily="34" charset="0"/>
              </a:rPr>
              <a:t>ON</a:t>
            </a:r>
            <a:r>
              <a:rPr lang="en-US" sz="1428" dirty="0">
                <a:solidFill>
                  <a:srgbClr val="171717"/>
                </a:solidFill>
                <a:latin typeface="Calibri" panose="020F0502020204030204" pitchFamily="34" charset="0"/>
                <a:cs typeface="Calibri" panose="020F0502020204030204" pitchFamily="34" charset="0"/>
              </a:rPr>
              <a:t> </a:t>
            </a:r>
            <a:endParaRPr lang="en-US" sz="1428"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4293024"/>
          </a:xfrm>
        </p:spPr>
        <p:txBody>
          <a:bodyPr/>
          <a:lstStyle/>
          <a:p>
            <a:r>
              <a:rPr lang="en-US">
                <a:solidFill>
                  <a:schemeClr val="tx2"/>
                </a:solidFill>
              </a:rPr>
              <a:t>Overview</a:t>
            </a:r>
          </a:p>
          <a:p>
            <a:pPr>
              <a:spcBef>
                <a:spcPts val="612"/>
              </a:spcBef>
            </a:pPr>
            <a:r>
              <a:rPr lang="en-US" sz="1632">
                <a:latin typeface="+mn-lt"/>
              </a:rPr>
              <a:t>The JSON format enables representation of complex or hierarchical data structures in tables. </a:t>
            </a:r>
          </a:p>
          <a:p>
            <a:pPr>
              <a:spcBef>
                <a:spcPts val="612"/>
              </a:spcBef>
            </a:pPr>
            <a:r>
              <a:rPr lang="en-US" sz="1632">
                <a:latin typeface="+mn-lt"/>
              </a:rPr>
              <a:t>JSON data is stored using standard NVARCHAR table columns.</a:t>
            </a:r>
          </a:p>
          <a:p>
            <a:pPr>
              <a:spcBef>
                <a:spcPts val="612"/>
              </a:spcBef>
            </a:pPr>
            <a:endParaRPr lang="en-US" sz="1632">
              <a:latin typeface="+mn-lt"/>
            </a:endParaRPr>
          </a:p>
          <a:p>
            <a:r>
              <a:rPr lang="en-US">
                <a:solidFill>
                  <a:schemeClr val="tx2"/>
                </a:solidFill>
              </a:rPr>
              <a:t>Benefits</a:t>
            </a:r>
          </a:p>
          <a:p>
            <a:pPr>
              <a:spcBef>
                <a:spcPts val="612"/>
              </a:spcBef>
            </a:pPr>
            <a:r>
              <a:rPr lang="en-US" sz="1632">
                <a:latin typeface="+mn-lt"/>
              </a:rPr>
              <a:t>Transform arrays of JSON objects into table format</a:t>
            </a:r>
          </a:p>
          <a:p>
            <a:pPr>
              <a:spcBef>
                <a:spcPts val="612"/>
              </a:spcBef>
            </a:pPr>
            <a:r>
              <a:rPr lang="en-US" sz="1632">
                <a:latin typeface="+mn-lt"/>
              </a:rPr>
              <a:t>Performance optimization using clustered </a:t>
            </a:r>
            <a:r>
              <a:rPr lang="en-US" sz="1632" err="1">
                <a:latin typeface="+mn-lt"/>
              </a:rPr>
              <a:t>columnstore</a:t>
            </a:r>
            <a:r>
              <a:rPr lang="en-US" sz="1632">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349441"/>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Create Table with column for JSON string</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CustomerOrders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BIGINT NOT NULL</a:t>
            </a:r>
            <a:r>
              <a:rPr lang="en-US" sz="1224" dirty="0">
                <a:solidFill>
                  <a:srgbClr val="000000"/>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NVARCHAR(150) NOT NULL</a:t>
            </a:r>
            <a:r>
              <a:rPr lang="en-US" sz="1224" dirty="0">
                <a:solidFill>
                  <a:srgbClr val="000000"/>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OrderDetails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NVARCHAR(3000) NOT NULL </a:t>
            </a:r>
            <a:r>
              <a:rPr lang="en-US" sz="1224" kern="0" dirty="0">
                <a:solidFill>
                  <a:srgbClr val="008000"/>
                </a:solidFill>
                <a:latin typeface="Calibri" panose="020F0502020204030204" pitchFamily="34" charset="0"/>
                <a:cs typeface="Calibri" panose="020F0502020204030204" pitchFamily="34" charset="0"/>
              </a:rPr>
              <a:t>–- NVARCHAR column for JSON</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DISTRIBUTION</a:t>
            </a:r>
            <a:r>
              <a:rPr lang="en-US" sz="1224" dirty="0">
                <a:solidFill>
                  <a:srgbClr val="000000"/>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ROUND_ROBIN</a:t>
            </a:r>
            <a:r>
              <a:rPr lang="en-US" sz="1224" dirty="0">
                <a:solidFill>
                  <a:srgbClr val="000000"/>
                </a:solidFill>
                <a:latin typeface="Calibri" panose="020F0502020204030204" pitchFamily="34" charset="0"/>
                <a:cs typeface="Calibri" panose="020F0502020204030204" pitchFamily="34" charset="0"/>
              </a:rPr>
              <a:t>)</a:t>
            </a:r>
          </a:p>
          <a:p>
            <a:pPr defTabSz="932597">
              <a:spcAft>
                <a:spcPts val="612"/>
              </a:spcAft>
              <a:defRPr/>
            </a:pP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008000"/>
                </a:solidFill>
                <a:latin typeface="Calibri" panose="020F0502020204030204" pitchFamily="34" charset="0"/>
                <a:cs typeface="Calibri" panose="020F0502020204030204" pitchFamily="34" charset="0"/>
              </a:rPr>
              <a:t>-- Populate table with semi-structured data</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INSERT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INTO</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CustomerOrders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VALUES</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( 101, </a:t>
            </a:r>
            <a:r>
              <a:rPr lang="en-US" sz="1224" kern="0" dirty="0">
                <a:solidFill>
                  <a:srgbClr val="008000"/>
                </a:solidFill>
                <a:latin typeface="Calibri" panose="020F0502020204030204" pitchFamily="34" charset="0"/>
                <a:cs typeface="Calibri" panose="020F0502020204030204" pitchFamily="34" charset="0"/>
              </a:rPr>
              <a:t>-- </a:t>
            </a:r>
            <a:r>
              <a:rPr lang="en-US" sz="1224" kern="0" dirty="0" err="1">
                <a:solidFill>
                  <a:srgbClr val="008000"/>
                </a:solidFill>
                <a:latin typeface="Calibri" panose="020F0502020204030204" pitchFamily="34" charset="0"/>
                <a:cs typeface="Calibri" panose="020F0502020204030204" pitchFamily="34" charset="0"/>
              </a:rPr>
              <a:t>CustomerId</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'Bahrain'</a:t>
            </a:r>
            <a:r>
              <a:rPr lang="en-US" sz="1224" dirty="0">
                <a:solidFill>
                  <a:srgbClr val="00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008000"/>
                </a:solidFill>
                <a:latin typeface="Calibri" panose="020F0502020204030204" pitchFamily="34" charset="0"/>
                <a:cs typeface="Calibri" panose="020F0502020204030204" pitchFamily="34" charset="0"/>
              </a:rPr>
              <a:t>-- Country</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N</a:t>
            </a:r>
            <a:r>
              <a:rPr lang="en-US" sz="1224" dirty="0">
                <a:solidFill>
                  <a:srgbClr val="FF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FF0000"/>
                </a:solidFill>
                <a:latin typeface="Calibri" panose="020F0502020204030204" pitchFamily="34" charset="0"/>
                <a:cs typeface="Calibri" panose="020F0502020204030204" pitchFamily="34" charset="0"/>
              </a:rPr>
              <a:t>StoreId</a:t>
            </a:r>
            <a:r>
              <a:rPr lang="en-US" sz="1224" kern="0" dirty="0">
                <a:solidFill>
                  <a:srgbClr val="FF0000"/>
                </a:solidFill>
                <a:latin typeface="Calibri" panose="020F0502020204030204" pitchFamily="34" charset="0"/>
                <a:cs typeface="Calibri" panose="020F0502020204030204" pitchFamily="34" charset="0"/>
              </a:rPr>
              <a:t>": "AW73565", </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"Order": { "Number":"SO43659", </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"Date":"2011-05-31T00:00:00"</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 </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"Item":  { "Price":2024.40, "Quantity":1 }</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 </a:t>
            </a:r>
            <a:r>
              <a:rPr lang="en-US" sz="1224" kern="0" dirty="0">
                <a:solidFill>
                  <a:srgbClr val="008000"/>
                </a:solidFill>
                <a:latin typeface="Calibri" panose="020F0502020204030204" pitchFamily="34" charset="0"/>
                <a:cs typeface="Calibri" panose="020F0502020204030204" pitchFamily="34" charset="0"/>
              </a:rPr>
              <a:t>-- </a:t>
            </a:r>
            <a:r>
              <a:rPr lang="en-US" sz="1224" kern="0" dirty="0" err="1">
                <a:solidFill>
                  <a:srgbClr val="008000"/>
                </a:solidFill>
                <a:latin typeface="Calibri" panose="020F0502020204030204" pitchFamily="34" charset="0"/>
                <a:cs typeface="Calibri" panose="020F0502020204030204" pitchFamily="34" charset="0"/>
              </a:rPr>
              <a:t>OrderDetails</a:t>
            </a:r>
            <a:endParaRPr lang="en-US" sz="1224" kern="0" dirty="0">
              <a:solidFill>
                <a:srgbClr val="FF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00000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5170127" cy="4211475"/>
          </a:xfrm>
        </p:spPr>
        <p:txBody>
          <a:bodyPr/>
          <a:lstStyle/>
          <a:p>
            <a:r>
              <a:rPr lang="en-US">
                <a:solidFill>
                  <a:schemeClr val="tx2"/>
                </a:solidFill>
              </a:rPr>
              <a:t>Overview</a:t>
            </a:r>
          </a:p>
          <a:p>
            <a:pPr>
              <a:spcBef>
                <a:spcPts val="612"/>
              </a:spcBef>
            </a:pPr>
            <a:r>
              <a:rPr lang="en-US" sz="1632">
                <a:latin typeface="+mn-lt"/>
              </a:rPr>
              <a:t>Read JSON data stored in a string column with the following:</a:t>
            </a:r>
          </a:p>
          <a:p>
            <a:pPr marL="291436" indent="-291436">
              <a:spcBef>
                <a:spcPts val="612"/>
              </a:spcBef>
              <a:buFont typeface="Arial" panose="020B0604020202020204" pitchFamily="34" charset="0"/>
              <a:buChar char="•"/>
            </a:pPr>
            <a:r>
              <a:rPr lang="en-US" sz="1632">
                <a:solidFill>
                  <a:srgbClr val="0000FF"/>
                </a:solidFill>
                <a:latin typeface="+mn-lt"/>
              </a:rPr>
              <a:t>ISJSON – </a:t>
            </a:r>
            <a:r>
              <a:rPr lang="en-US" sz="1632">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a:solidFill>
                  <a:srgbClr val="0000FF"/>
                </a:solidFill>
                <a:latin typeface="+mn-lt"/>
              </a:rPr>
              <a:t>JSON_VALUE </a:t>
            </a:r>
            <a:r>
              <a:rPr lang="en-US" sz="1632">
                <a:latin typeface="+mn-lt"/>
              </a:rPr>
              <a:t>– extract a scalar value from a JSON string</a:t>
            </a:r>
          </a:p>
          <a:p>
            <a:pPr marL="291436" indent="-291436">
              <a:spcBef>
                <a:spcPts val="612"/>
              </a:spcBef>
              <a:buFont typeface="Arial" panose="020B0604020202020204" pitchFamily="34" charset="0"/>
              <a:buChar char="•"/>
            </a:pPr>
            <a:r>
              <a:rPr lang="en-US" sz="1632">
                <a:solidFill>
                  <a:srgbClr val="0000FF"/>
                </a:solidFill>
                <a:latin typeface="+mn-lt"/>
              </a:rPr>
              <a:t>JSON_QUERY </a:t>
            </a:r>
            <a:r>
              <a:rPr lang="en-US" sz="1632">
                <a:latin typeface="+mn-lt"/>
              </a:rPr>
              <a:t>– extract a JSON object or array from a JSON string</a:t>
            </a:r>
          </a:p>
          <a:p>
            <a:pPr>
              <a:spcBef>
                <a:spcPts val="612"/>
              </a:spcBef>
            </a:pPr>
            <a:r>
              <a:rPr lang="en-US" sz="1632">
                <a:solidFill>
                  <a:schemeClr val="tx2"/>
                </a:solidFill>
              </a:rPr>
              <a:t>Benefits</a:t>
            </a:r>
          </a:p>
          <a:p>
            <a:pPr>
              <a:spcBef>
                <a:spcPts val="612"/>
              </a:spcBef>
            </a:pPr>
            <a:r>
              <a:rPr lang="en-US" sz="1632">
                <a:latin typeface="+mn-lt"/>
              </a:rPr>
              <a:t>Ability to get standard columns as well as JSON column</a:t>
            </a:r>
          </a:p>
          <a:p>
            <a:pPr>
              <a:spcBef>
                <a:spcPts val="612"/>
              </a:spcBef>
            </a:pPr>
            <a:r>
              <a:rPr lang="en-US" sz="1632">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1"/>
            <a:ext cx="6044738" cy="862712"/>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Return all rows with valid JSON data</a:t>
            </a:r>
          </a:p>
          <a:p>
            <a:pPr defTabSz="932597">
              <a:defRPr/>
            </a:pPr>
            <a:r>
              <a:rPr lang="en-US" sz="1224" kern="0" dirty="0">
                <a:solidFill>
                  <a:srgbClr val="0000FF"/>
                </a:solidFill>
                <a:latin typeface="Calibri" panose="020F0502020204030204" pitchFamily="34" charset="0"/>
                <a:cs typeface="Calibri" panose="020F0502020204030204" pitchFamily="34" charset="0"/>
              </a:rPr>
              <a:t>SELECT </a:t>
            </a:r>
            <a:r>
              <a:rPr lang="en-US" sz="1224" kern="0" dirty="0" err="1">
                <a:solidFill>
                  <a:srgbClr val="000000"/>
                </a:solidFill>
                <a:latin typeface="Calibri" panose="020F0502020204030204" pitchFamily="34" charset="0"/>
                <a:cs typeface="Calibri" panose="020F0502020204030204" pitchFamily="34" charset="0"/>
              </a:rPr>
              <a:t>CustomerId</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FROM   </a:t>
            </a:r>
            <a:r>
              <a:rPr lang="en-US" sz="1224" kern="0" dirty="0" err="1">
                <a:solidFill>
                  <a:srgbClr val="000000"/>
                </a:solidFill>
                <a:latin typeface="Calibri" panose="020F0502020204030204" pitchFamily="34" charset="0"/>
                <a:cs typeface="Calibri" panose="020F0502020204030204" pitchFamily="34" charset="0"/>
              </a:rPr>
              <a:t>CustomerOrders</a:t>
            </a:r>
            <a:r>
              <a:rPr lang="en-US" sz="1224" kern="0" dirty="0">
                <a:solidFill>
                  <a:srgbClr val="0000FF"/>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WHERE  ISJSON</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a:t>
            </a:r>
            <a:r>
              <a:rPr lang="en-US" sz="1224" kern="0" dirty="0">
                <a:solidFill>
                  <a:srgbClr val="0000FF"/>
                </a:solidFill>
                <a:latin typeface="Calibri" panose="020F0502020204030204" pitchFamily="34" charset="0"/>
                <a:cs typeface="Calibri" panose="020F0502020204030204" pitchFamily="34" charset="0"/>
              </a:rPr>
              <a:t> </a:t>
            </a:r>
            <a:r>
              <a:rPr lang="en-US" sz="1224" kern="0" dirty="0">
                <a:solidFill>
                  <a:srgbClr val="000000"/>
                </a:solidFill>
                <a:latin typeface="Calibri" panose="020F0502020204030204" pitchFamily="34" charset="0"/>
                <a:cs typeface="Calibri" panose="020F0502020204030204" pitchFamily="34" charset="0"/>
              </a:rPr>
              <a:t>&gt; 0</a:t>
            </a:r>
            <a:r>
              <a:rPr lang="en-US" sz="1224" kern="0" dirty="0">
                <a:solidFill>
                  <a:srgbClr val="494949"/>
                </a:solidFill>
                <a:latin typeface="Calibri" panose="020F0502020204030204" pitchFamily="34" charset="0"/>
                <a:cs typeface="Calibri" panose="020F0502020204030204" pitchFamily="34" charset="0"/>
              </a:rPr>
              <a:t>;</a:t>
            </a:r>
            <a:endParaRPr lang="en-US" sz="1224"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421752"/>
          <a:ext cx="6044738" cy="932603"/>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2797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3260" marR="93260" marT="46630" marB="46630" anchor="ctr"/>
                </a:tc>
                <a:extLst>
                  <a:ext uri="{0D108BD9-81ED-4DB2-BD59-A6C34878D82A}">
                    <a16:rowId xmlns:a16="http://schemas.microsoft.com/office/drawing/2014/main" val="2049453285"/>
                  </a:ext>
                </a:extLst>
              </a:tr>
              <a:tr h="6528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973134" y="4212296"/>
            <a:ext cx="6024371" cy="1246982"/>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Extract values from JSON string</a:t>
            </a:r>
          </a:p>
          <a:p>
            <a:pPr defTabSz="932597">
              <a:defRPr/>
            </a:pPr>
            <a:r>
              <a:rPr lang="en-US" sz="1224" kern="0" dirty="0">
                <a:solidFill>
                  <a:srgbClr val="0000FF"/>
                </a:solidFill>
                <a:latin typeface="Calibri" panose="020F0502020204030204" pitchFamily="34" charset="0"/>
                <a:cs typeface="Calibri" panose="020F0502020204030204" pitchFamily="34" charset="0"/>
              </a:rPr>
              <a:t>SELECT </a:t>
            </a:r>
            <a:r>
              <a:rPr lang="en-US" sz="1224" kern="0" dirty="0" err="1">
                <a:solidFill>
                  <a:srgbClr val="000000"/>
                </a:solidFill>
                <a:latin typeface="Calibri" panose="020F0502020204030204" pitchFamily="34" charset="0"/>
                <a:cs typeface="Calibri" panose="020F0502020204030204" pitchFamily="34" charset="0"/>
              </a:rPr>
              <a:t>CustomerId</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FF"/>
                </a:solidFill>
                <a:latin typeface="Calibri" panose="020F0502020204030204" pitchFamily="34" charset="0"/>
                <a:cs typeface="Calibri" panose="020F0502020204030204" pitchFamily="34" charset="0"/>
              </a:rPr>
              <a:t>       </a:t>
            </a:r>
            <a:r>
              <a:rPr lang="en-US" sz="1224" kern="0" dirty="0">
                <a:solidFill>
                  <a:srgbClr val="000000"/>
                </a:solidFill>
                <a:latin typeface="Calibri" panose="020F0502020204030204" pitchFamily="34" charset="0"/>
                <a:cs typeface="Calibri" panose="020F0502020204030204" pitchFamily="34" charset="0"/>
              </a:rPr>
              <a:t>Country,  </a:t>
            </a:r>
          </a:p>
          <a:p>
            <a:pPr defTabSz="932597">
              <a:defRPr/>
            </a:pPr>
            <a:r>
              <a:rPr lang="en-US" sz="1224" kern="0" dirty="0">
                <a:solidFill>
                  <a:srgbClr val="0000FF"/>
                </a:solidFill>
                <a:latin typeface="Calibri" panose="020F0502020204030204" pitchFamily="34" charset="0"/>
                <a:cs typeface="Calibri" panose="020F0502020204030204" pitchFamily="34" charset="0"/>
              </a:rPr>
              <a:t>       JSON_VALUE</a:t>
            </a:r>
            <a:r>
              <a:rPr lang="en-US" sz="1224" kern="0" dirty="0">
                <a:solidFill>
                  <a:srgbClr val="494949"/>
                </a:solidFill>
                <a:latin typeface="Calibri" panose="020F0502020204030204" pitchFamily="34" charset="0"/>
                <a:cs typeface="Calibri" panose="020F0502020204030204" pitchFamily="34" charset="0"/>
              </a:rPr>
              <a:t>(</a:t>
            </a:r>
            <a:r>
              <a:rPr lang="en-US" sz="1224" kern="0" dirty="0" err="1">
                <a:solidFill>
                  <a:srgbClr val="494949"/>
                </a:solidFill>
                <a:latin typeface="Calibri" panose="020F0502020204030204" pitchFamily="34" charset="0"/>
                <a:cs typeface="Calibri" panose="020F0502020204030204" pitchFamily="34" charset="0"/>
              </a:rPr>
              <a:t>OrderDetails</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a:t>
            </a:r>
            <a:r>
              <a:rPr lang="en-US" sz="1224" kern="0" dirty="0" err="1">
                <a:solidFill>
                  <a:srgbClr val="FF0000"/>
                </a:solidFill>
                <a:latin typeface="Calibri" panose="020F0502020204030204" pitchFamily="34" charset="0"/>
                <a:cs typeface="Calibri" panose="020F0502020204030204" pitchFamily="34" charset="0"/>
              </a:rPr>
              <a:t>StoreId</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0000FF"/>
                </a:solidFill>
                <a:latin typeface="Calibri" panose="020F0502020204030204" pitchFamily="34" charset="0"/>
                <a:cs typeface="Calibri" panose="020F0502020204030204" pitchFamily="34" charset="0"/>
              </a:rPr>
              <a:t> AS </a:t>
            </a:r>
            <a:r>
              <a:rPr lang="en-US" sz="1224" kern="0" dirty="0" err="1">
                <a:solidFill>
                  <a:srgbClr val="000000"/>
                </a:solidFill>
                <a:latin typeface="Calibri" panose="020F0502020204030204" pitchFamily="34" charset="0"/>
                <a:cs typeface="Calibri" panose="020F0502020204030204" pitchFamily="34" charset="0"/>
              </a:rPr>
              <a:t>StoreId</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JSON_QUERY</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'$.Item'</a:t>
            </a:r>
            <a:r>
              <a:rPr lang="en-US" sz="1224" kern="0" dirty="0">
                <a:solidFill>
                  <a:srgbClr val="00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ItemDetails</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CustomerOrders</a:t>
            </a:r>
            <a:r>
              <a:rPr lang="en-US" sz="1224"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58003"/>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2797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3260" marR="93260" marT="46630" marB="46630"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3260" marR="93260" marT="46630" marB="46630"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5078720" cy="4168182"/>
          </a:xfrm>
        </p:spPr>
        <p:txBody>
          <a:bodyPr/>
          <a:lstStyle/>
          <a:p>
            <a:r>
              <a:rPr lang="en-US">
                <a:solidFill>
                  <a:schemeClr val="tx2"/>
                </a:solidFill>
              </a:rPr>
              <a:t>Overview</a:t>
            </a:r>
          </a:p>
          <a:p>
            <a:pPr>
              <a:spcBef>
                <a:spcPts val="612"/>
              </a:spcBef>
            </a:pPr>
            <a:r>
              <a:rPr lang="en-US" sz="1632">
                <a:latin typeface="+mn-lt"/>
              </a:rPr>
              <a:t>Use standard table columns and values from JSON text in the same analytical query.</a:t>
            </a:r>
          </a:p>
          <a:p>
            <a:pPr>
              <a:spcBef>
                <a:spcPts val="612"/>
              </a:spcBef>
            </a:pPr>
            <a:r>
              <a:rPr lang="en-US" sz="1632">
                <a:latin typeface="+mn-lt"/>
              </a:rPr>
              <a:t>Modify JSON data with the following:</a:t>
            </a:r>
          </a:p>
          <a:p>
            <a:pPr marL="291436" indent="-291436">
              <a:spcBef>
                <a:spcPts val="612"/>
              </a:spcBef>
              <a:buFont typeface="Arial" panose="020B0604020202020204" pitchFamily="34" charset="0"/>
              <a:buChar char="•"/>
            </a:pPr>
            <a:r>
              <a:rPr lang="en-US" sz="1632">
                <a:solidFill>
                  <a:srgbClr val="0000FF"/>
                </a:solidFill>
                <a:latin typeface="+mn-lt"/>
              </a:rPr>
              <a:t>JSON_MODIFY </a:t>
            </a:r>
            <a:r>
              <a:rPr lang="en-US" sz="1632">
                <a:latin typeface="+mn-lt"/>
              </a:rPr>
              <a:t>– modifies a value in a JSON string</a:t>
            </a:r>
          </a:p>
          <a:p>
            <a:pPr marL="291436" indent="-291436">
              <a:spcBef>
                <a:spcPts val="612"/>
              </a:spcBef>
              <a:buFont typeface="Arial" panose="020B0604020202020204" pitchFamily="34" charset="0"/>
              <a:buChar char="•"/>
            </a:pPr>
            <a:r>
              <a:rPr lang="en-US" sz="1632">
                <a:solidFill>
                  <a:srgbClr val="0000FF"/>
                </a:solidFill>
                <a:latin typeface="+mn-lt"/>
              </a:rPr>
              <a:t>OPENJSON</a:t>
            </a:r>
            <a:r>
              <a:rPr lang="en-US" sz="1632">
                <a:latin typeface="+mn-lt"/>
              </a:rPr>
              <a:t> – convert JSON collection to a set of rows and columns</a:t>
            </a:r>
          </a:p>
          <a:p>
            <a:pPr>
              <a:spcBef>
                <a:spcPts val="612"/>
              </a:spcBef>
            </a:pPr>
            <a:endParaRPr lang="en-US" sz="1632">
              <a:latin typeface="+mn-lt"/>
            </a:endParaRPr>
          </a:p>
          <a:p>
            <a:r>
              <a:rPr lang="en-US">
                <a:solidFill>
                  <a:schemeClr val="tx2"/>
                </a:solidFill>
              </a:rPr>
              <a:t>Benefits</a:t>
            </a:r>
          </a:p>
          <a:p>
            <a:r>
              <a:rPr lang="en-US" sz="1632">
                <a:latin typeface="+mn-lt"/>
              </a:rPr>
              <a:t>Flexibility to update JSON string using T-SQL</a:t>
            </a:r>
          </a:p>
          <a:p>
            <a:r>
              <a:rPr lang="en-US" sz="1632">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670577"/>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Modify Item Quantity value</a:t>
            </a:r>
          </a:p>
          <a:p>
            <a:pPr defTabSz="932597">
              <a:defRPr/>
            </a:pPr>
            <a:r>
              <a:rPr lang="en-US" sz="1224" kern="0" dirty="0">
                <a:solidFill>
                  <a:srgbClr val="0000FF"/>
                </a:solidFill>
                <a:latin typeface="Calibri" panose="020F0502020204030204" pitchFamily="34" charset="0"/>
                <a:cs typeface="Calibri" panose="020F0502020204030204" pitchFamily="34" charset="0"/>
              </a:rPr>
              <a:t>UPDATE </a:t>
            </a:r>
            <a:r>
              <a:rPr lang="en-US" sz="1224" kern="0" dirty="0" err="1">
                <a:solidFill>
                  <a:srgbClr val="000000"/>
                </a:solidFill>
                <a:latin typeface="Calibri" panose="020F0502020204030204" pitchFamily="34" charset="0"/>
                <a:cs typeface="Calibri" panose="020F0502020204030204" pitchFamily="34" charset="0"/>
              </a:rPr>
              <a:t>CustomerOrders</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SET </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 = </a:t>
            </a:r>
          </a:p>
          <a:p>
            <a:pPr defTabSz="932597">
              <a:defRPr/>
            </a:pPr>
            <a:r>
              <a:rPr lang="en-US" sz="1224" kern="0" dirty="0">
                <a:solidFill>
                  <a:srgbClr val="0000FF"/>
                </a:solidFill>
                <a:latin typeface="Calibri" panose="020F0502020204030204" pitchFamily="34" charset="0"/>
                <a:cs typeface="Calibri" panose="020F0502020204030204" pitchFamily="34" charset="0"/>
              </a:rPr>
              <a:t>JSON_MODIFY</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'$.OrderDetails.Item.Quantity'</a:t>
            </a:r>
            <a:r>
              <a:rPr lang="en-US" sz="1224" kern="0" dirty="0">
                <a:solidFill>
                  <a:srgbClr val="000000"/>
                </a:solidFill>
                <a:latin typeface="Calibri" panose="020F0502020204030204" pitchFamily="34" charset="0"/>
                <a:cs typeface="Calibri" panose="020F0502020204030204" pitchFamily="34" charset="0"/>
              </a:rPr>
              <a:t>,2)</a:t>
            </a:r>
            <a:endParaRPr lang="en-US" sz="1224"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952767" y="3398696"/>
            <a:ext cx="5408864" cy="2591928"/>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Convert JSON collection to rows and columns</a:t>
            </a:r>
          </a:p>
          <a:p>
            <a:pPr defTabSz="932597">
              <a:defRPr/>
            </a:pPr>
            <a:r>
              <a:rPr lang="en-US" sz="1224" kern="0" dirty="0">
                <a:solidFill>
                  <a:srgbClr val="0000FF"/>
                </a:solidFill>
                <a:latin typeface="Calibri" panose="020F0502020204030204" pitchFamily="34" charset="0"/>
                <a:cs typeface="Calibri" panose="020F0502020204030204" pitchFamily="34" charset="0"/>
              </a:rPr>
              <a:t>SELECT</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CustomerId</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StoreId</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OrderDetails.OrderDate</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OrderDetails.OrderPrice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CustomerOrders</a:t>
            </a:r>
            <a:r>
              <a:rPr lang="en-US" sz="1224" kern="0" dirty="0">
                <a:solidFill>
                  <a:srgbClr val="494949"/>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CROSS APPLY OPENJSON </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CustomerOrders.OrderDetails</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FF"/>
                </a:solidFill>
                <a:latin typeface="Calibri" panose="020F0502020204030204" pitchFamily="34" charset="0"/>
                <a:cs typeface="Calibri" panose="020F0502020204030204" pitchFamily="34" charset="0"/>
              </a:rPr>
              <a:t>WITH </a:t>
            </a:r>
            <a:r>
              <a:rPr lang="en-US" sz="1224" kern="0" dirty="0">
                <a:solidFill>
                  <a:srgbClr val="494949"/>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StoreId</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VARCHAR(50)  </a:t>
            </a:r>
            <a:r>
              <a:rPr lang="en-US" sz="1224" kern="0" dirty="0">
                <a:solidFill>
                  <a:srgbClr val="FF0000"/>
                </a:solidFill>
                <a:latin typeface="Calibri" panose="020F0502020204030204" pitchFamily="34" charset="0"/>
                <a:cs typeface="Calibri" panose="020F0502020204030204" pitchFamily="34" charset="0"/>
              </a:rPr>
              <a:t>'$.</a:t>
            </a:r>
            <a:r>
              <a:rPr lang="en-US" sz="1224" kern="0" dirty="0" err="1">
                <a:solidFill>
                  <a:srgbClr val="FF0000"/>
                </a:solidFill>
                <a:latin typeface="Calibri" panose="020F0502020204030204" pitchFamily="34" charset="0"/>
                <a:cs typeface="Calibri" panose="020F0502020204030204" pitchFamily="34" charset="0"/>
              </a:rPr>
              <a:t>StoreId</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 </a:t>
            </a:r>
          </a:p>
          <a:p>
            <a:pPr defTabSz="932597">
              <a:defRPr/>
            </a:pPr>
            <a:r>
              <a:rPr lang="en-US" sz="1224" kern="0" dirty="0">
                <a:solidFill>
                  <a:srgbClr val="494949"/>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OrderNumber</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VARCHAR(100) </a:t>
            </a:r>
            <a:r>
              <a:rPr lang="en-US" sz="1224" kern="0" dirty="0">
                <a:solidFill>
                  <a:srgbClr val="FF0000"/>
                </a:solidFill>
                <a:latin typeface="Calibri" panose="020F0502020204030204" pitchFamily="34" charset="0"/>
                <a:cs typeface="Calibri" panose="020F0502020204030204" pitchFamily="34" charset="0"/>
              </a:rPr>
              <a:t>'$.</a:t>
            </a:r>
            <a:r>
              <a:rPr lang="en-US" sz="1224" kern="0" dirty="0" err="1">
                <a:solidFill>
                  <a:srgbClr val="FF0000"/>
                </a:solidFill>
                <a:latin typeface="Calibri" panose="020F0502020204030204" pitchFamily="34" charset="0"/>
                <a:cs typeface="Calibri" panose="020F0502020204030204" pitchFamily="34" charset="0"/>
              </a:rPr>
              <a:t>Order.Date</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p>
          <a:p>
            <a:pPr defTabSz="932597">
              <a:defRPr/>
            </a:pP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OrderDate</a:t>
            </a: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DATETIME</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FF0000"/>
                </a:solidFill>
                <a:latin typeface="Calibri" panose="020F0502020204030204" pitchFamily="34" charset="0"/>
                <a:cs typeface="Calibri" panose="020F0502020204030204" pitchFamily="34" charset="0"/>
              </a:rPr>
              <a:t>Order.Date</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OrderPrice</a:t>
            </a:r>
            <a:r>
              <a:rPr lang="en-US" sz="1224" kern="0" dirty="0">
                <a:solidFill>
                  <a:srgbClr val="0000FF"/>
                </a:solidFill>
                <a:latin typeface="Calibri" panose="020F0502020204030204" pitchFamily="34" charset="0"/>
                <a:cs typeface="Calibri" panose="020F0502020204030204" pitchFamily="34" charset="0"/>
              </a:rPr>
              <a:t>    DECIMAL    </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FF0000"/>
                </a:solidFill>
                <a:latin typeface="Calibri" panose="020F0502020204030204" pitchFamily="34" charset="0"/>
                <a:cs typeface="Calibri" panose="020F0502020204030204" pitchFamily="34" charset="0"/>
              </a:rPr>
              <a:t>‘$.</a:t>
            </a:r>
            <a:r>
              <a:rPr lang="en-US" sz="1224" kern="0" dirty="0" err="1">
                <a:solidFill>
                  <a:srgbClr val="FF0000"/>
                </a:solidFill>
                <a:latin typeface="Calibri" panose="020F0502020204030204" pitchFamily="34" charset="0"/>
                <a:cs typeface="Calibri" panose="020F0502020204030204" pitchFamily="34" charset="0"/>
              </a:rPr>
              <a:t>Item.Price</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OrderQuantity</a:t>
            </a:r>
            <a:r>
              <a:rPr lang="en-US" sz="1224" kern="0" dirty="0">
                <a:solidFill>
                  <a:srgbClr val="0000FF"/>
                </a:solidFill>
                <a:latin typeface="Calibri" panose="020F0502020204030204" pitchFamily="34" charset="0"/>
                <a:cs typeface="Calibri" panose="020F0502020204030204" pitchFamily="34" charset="0"/>
              </a:rPr>
              <a:t> INT</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FF0000"/>
                </a:solidFill>
                <a:latin typeface="Calibri" panose="020F0502020204030204" pitchFamily="34" charset="0"/>
                <a:cs typeface="Calibri" panose="020F0502020204030204" pitchFamily="34" charset="0"/>
              </a:rPr>
              <a:t>Item.Quantity</a:t>
            </a:r>
            <a:r>
              <a:rPr lang="en-US" sz="1224" kern="0" dirty="0">
                <a:solidFill>
                  <a:srgbClr val="FF0000"/>
                </a:solidFill>
                <a:latin typeface="Calibri" panose="020F0502020204030204" pitchFamily="34" charset="0"/>
                <a:cs typeface="Calibri" panose="020F0502020204030204" pitchFamily="34" charset="0"/>
              </a:rPr>
              <a:t>'  </a:t>
            </a:r>
          </a:p>
          <a:p>
            <a:pPr defTabSz="932597">
              <a:defRPr/>
            </a:pP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494949"/>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OrderDetails</a:t>
            </a:r>
            <a:endParaRPr lang="en-US" sz="1224"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5135735" cy="746083"/>
        </p:xfrm>
        <a:graphic>
          <a:graphicData uri="http://schemas.openxmlformats.org/drawingml/2006/table">
            <a:tbl>
              <a:tblPr firstRow="1" bandRow="1">
                <a:tableStyleId>{17292A2E-F333-43FB-9621-5CBBE7FDCDCB}</a:tableStyleId>
              </a:tblPr>
              <a:tblGrid>
                <a:gridCol w="5135735">
                  <a:extLst>
                    <a:ext uri="{9D8B030D-6E8A-4147-A177-3AD203B41FA5}">
                      <a16:colId xmlns:a16="http://schemas.microsoft.com/office/drawing/2014/main" val="276908009"/>
                    </a:ext>
                  </a:extLst>
                </a:gridCol>
              </a:tblGrid>
              <a:tr h="2797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3260" marR="93260" marT="46630" marB="46630" anchor="ctr"/>
                </a:tc>
                <a:extLst>
                  <a:ext uri="{0D108BD9-81ED-4DB2-BD59-A6C34878D82A}">
                    <a16:rowId xmlns:a16="http://schemas.microsoft.com/office/drawing/2014/main" val="2049453285"/>
                  </a:ext>
                </a:extLst>
              </a:tr>
              <a:tr h="46630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3" y="6094125"/>
          <a:ext cx="5408863" cy="658003"/>
        </p:xfrm>
        <a:graphic>
          <a:graphicData uri="http://schemas.openxmlformats.org/drawingml/2006/table">
            <a:tbl>
              <a:tblPr firstRow="1" bandRow="1">
                <a:tableStyleId>{17292A2E-F333-43FB-9621-5CBBE7FDCDCB}</a:tableStyleId>
              </a:tblPr>
              <a:tblGrid>
                <a:gridCol w="1367829">
                  <a:extLst>
                    <a:ext uri="{9D8B030D-6E8A-4147-A177-3AD203B41FA5}">
                      <a16:colId xmlns:a16="http://schemas.microsoft.com/office/drawing/2014/main" val="548712045"/>
                    </a:ext>
                  </a:extLst>
                </a:gridCol>
                <a:gridCol w="990749">
                  <a:extLst>
                    <a:ext uri="{9D8B030D-6E8A-4147-A177-3AD203B41FA5}">
                      <a16:colId xmlns:a16="http://schemas.microsoft.com/office/drawing/2014/main" val="1702844357"/>
                    </a:ext>
                  </a:extLst>
                </a:gridCol>
                <a:gridCol w="1659578">
                  <a:extLst>
                    <a:ext uri="{9D8B030D-6E8A-4147-A177-3AD203B41FA5}">
                      <a16:colId xmlns:a16="http://schemas.microsoft.com/office/drawing/2014/main" val="1418428866"/>
                    </a:ext>
                  </a:extLst>
                </a:gridCol>
                <a:gridCol w="1390707">
                  <a:extLst>
                    <a:ext uri="{9D8B030D-6E8A-4147-A177-3AD203B41FA5}">
                      <a16:colId xmlns:a16="http://schemas.microsoft.com/office/drawing/2014/main" val="776802025"/>
                    </a:ext>
                  </a:extLst>
                </a:gridCol>
              </a:tblGrid>
              <a:tr h="2797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3260" marR="93260" marT="46630" marB="46630"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3260" marR="93260" marT="46630" marB="46630"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3260" marR="93260" marT="46630" marB="46630"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4999699"/>
          </a:xfrm>
        </p:spPr>
        <p:txBody>
          <a:bodyPr/>
          <a:lstStyle/>
          <a:p>
            <a:r>
              <a:rPr lang="en-US" dirty="0">
                <a:solidFill>
                  <a:schemeClr val="tx2"/>
                </a:solidFill>
              </a:rPr>
              <a:t>Overview</a:t>
            </a:r>
          </a:p>
          <a:p>
            <a:pPr>
              <a:spcBef>
                <a:spcPts val="612"/>
              </a:spcBef>
            </a:pPr>
            <a:r>
              <a:rPr lang="en-US" sz="1632" dirty="0">
                <a:latin typeface="+mn-lt"/>
              </a:rPr>
              <a:t>It is a group of one or more SQL statements or a reference to a Microsoft .NET Framework common language runtime (CLR) method.</a:t>
            </a:r>
          </a:p>
          <a:p>
            <a:pPr>
              <a:spcBef>
                <a:spcPts val="612"/>
              </a:spcBef>
            </a:pPr>
            <a:r>
              <a:rPr lang="en-US" sz="1632" dirty="0">
                <a:latin typeface="+mn-lt"/>
              </a:rPr>
              <a:t>Promotes flexibility and modularity.</a:t>
            </a:r>
          </a:p>
          <a:p>
            <a:pPr>
              <a:spcBef>
                <a:spcPts val="612"/>
              </a:spcBef>
            </a:pPr>
            <a:r>
              <a:rPr lang="en-US" sz="1632" dirty="0">
                <a:latin typeface="+mn-lt"/>
              </a:rPr>
              <a:t>Supports parameters and nesting.</a:t>
            </a:r>
          </a:p>
          <a:p>
            <a:pPr>
              <a:spcBef>
                <a:spcPts val="612"/>
              </a:spcBef>
            </a:pPr>
            <a:endParaRPr lang="en-US" sz="1632" dirty="0">
              <a:latin typeface="+mn-lt"/>
            </a:endParaRPr>
          </a:p>
          <a:p>
            <a:r>
              <a:rPr lang="en-US" dirty="0">
                <a:solidFill>
                  <a:schemeClr val="tx2"/>
                </a:solidFill>
              </a:rPr>
              <a:t>Benefits</a:t>
            </a:r>
          </a:p>
          <a:p>
            <a:pPr>
              <a:spcBef>
                <a:spcPts val="612"/>
              </a:spcBef>
            </a:pPr>
            <a:r>
              <a:rPr lang="en-US" sz="1632" dirty="0">
                <a:latin typeface="+mn-lt"/>
              </a:rPr>
              <a:t>Reduced server/client network traffic, improved performance</a:t>
            </a:r>
          </a:p>
          <a:p>
            <a:pPr>
              <a:spcBef>
                <a:spcPts val="612"/>
              </a:spcBef>
            </a:pPr>
            <a:r>
              <a:rPr lang="en-US" sz="1632" dirty="0">
                <a:latin typeface="+mn-lt"/>
              </a:rPr>
              <a:t>Stronger security</a:t>
            </a:r>
          </a:p>
          <a:p>
            <a:pPr>
              <a:spcBef>
                <a:spcPts val="612"/>
              </a:spcBef>
            </a:pPr>
            <a:r>
              <a:rPr lang="en-US" sz="1632" dirty="0">
                <a:latin typeface="+mn-lt"/>
              </a:rPr>
              <a:t>Easy maintenance</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1516437"/>
            <a:ext cx="6217356" cy="2976199"/>
          </a:xfrm>
          <a:prstGeom prst="rect">
            <a:avLst/>
          </a:prstGeom>
          <a:ln>
            <a:solidFill>
              <a:schemeClr val="bg2">
                <a:lumMod val="50000"/>
              </a:schemeClr>
            </a:solidFill>
          </a:ln>
        </p:spPr>
        <p:txBody>
          <a:bodyPr>
            <a:spAutoFit/>
          </a:bodyPr>
          <a:lstStyle/>
          <a:p>
            <a:pPr defTabSz="932597">
              <a:defRPr/>
            </a:pPr>
            <a:r>
              <a:rPr lang="en-US" sz="1224" kern="0" dirty="0">
                <a:solidFill>
                  <a:srgbClr val="0000FF"/>
                </a:solidFill>
                <a:latin typeface="Calibri" panose="020F0502020204030204" pitchFamily="34" charset="0"/>
                <a:cs typeface="Calibri" panose="020F0502020204030204" pitchFamily="34" charset="0"/>
              </a:rPr>
              <a:t>CREATE</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PROCEDURE</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uspGetAllEmployees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SET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NOCOUNT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ON</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SELECT</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LastName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FirstName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JobTitle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Department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vEmployeeDepartment</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GO</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Execute a stored procedures</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EXECUTE</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uspGetAllEmployees</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GO</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8000"/>
                </a:solidFill>
                <a:latin typeface="Calibri" panose="020F0502020204030204" pitchFamily="34" charset="0"/>
                <a:cs typeface="Calibri" panose="020F0502020204030204" pitchFamily="34" charset="0"/>
              </a:rPr>
              <a:t>-- Or  </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EXEC</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uspGetAllEmployees</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GO</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uspGetAllEmployees</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endParaRPr lang="en-US" sz="3264"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3116" y="1173665"/>
            <a:ext cx="11885514" cy="2900602"/>
          </a:xfrm>
        </p:spPr>
        <p:txBody>
          <a:bodyPr/>
          <a:lstStyle/>
          <a:p>
            <a:pPr>
              <a:lnSpc>
                <a:spcPct val="100000"/>
              </a:lnSpc>
            </a:pPr>
            <a:r>
              <a:rPr lang="en-US" sz="2856" dirty="0"/>
              <a:t>Query JSON using Azure Synapse SQL in conjunction with T-SQL OPENJSON, JSON_VALUE, and JSON_Query statements. </a:t>
            </a:r>
          </a:p>
          <a:p>
            <a:pPr>
              <a:lnSpc>
                <a:spcPct val="100000"/>
              </a:lnSpc>
            </a:pPr>
            <a:r>
              <a:rPr lang="en-US" sz="2856" dirty="0"/>
              <a:t>Modify JSON data during UPDATE using the JSON_MODIFY statement.</a:t>
            </a:r>
          </a:p>
          <a:p>
            <a:pPr>
              <a:lnSpc>
                <a:spcPct val="100000"/>
              </a:lnSpc>
            </a:pPr>
            <a:r>
              <a:rPr lang="en-US" sz="2856" dirty="0"/>
              <a:t>Use APPROXIMATE_COUNT_DISTINCT for better count query performance- results within average 2% accuracy of the true count.</a:t>
            </a:r>
          </a:p>
          <a:p>
            <a:endParaRPr lang="en-US" sz="2856"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5481" y="295274"/>
            <a:ext cx="11887878" cy="553998"/>
          </a:xfrm>
        </p:spPr>
        <p:txBody>
          <a:bodyPr/>
          <a:lstStyle/>
          <a:p>
            <a:r>
              <a:rPr lang="en-US" dirty="0"/>
              <a:t>Preferred solution – Query - 3</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35795" y="227015"/>
            <a:ext cx="8144641" cy="754061"/>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35794" y="1142881"/>
            <a:ext cx="6044738" cy="5431383"/>
          </a:xfrm>
        </p:spPr>
        <p:txBody>
          <a:bodyPr/>
          <a:lstStyle/>
          <a:p>
            <a:r>
              <a:rPr lang="en-US" dirty="0">
                <a:solidFill>
                  <a:schemeClr val="tx2"/>
                </a:solidFill>
              </a:rPr>
              <a:t>Overview</a:t>
            </a:r>
          </a:p>
          <a:p>
            <a:pPr lvl="1"/>
            <a:r>
              <a:rPr lang="en-US" dirty="0"/>
              <a:t>Statistics are automatically created and maintained for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91436" lvl="1" indent="-291436">
              <a:buFont typeface="Arial" panose="020B0604020202020204" pitchFamily="34" charset="0"/>
              <a:buChar char="•"/>
            </a:pPr>
            <a:r>
              <a:rPr lang="en-US" dirty="0"/>
              <a:t>There was a data change on an empty table</a:t>
            </a:r>
          </a:p>
          <a:p>
            <a:pPr marL="291436" lvl="1" indent="-291436">
              <a:buFont typeface="Arial" panose="020B0604020202020204" pitchFamily="34" charset="0"/>
              <a:buChar char="•"/>
            </a:pPr>
            <a:r>
              <a:rPr lang="en-US" dirty="0"/>
              <a:t>The number of rows in the table at time of statistics creation was 500 or less, and more than 500 rows have been updated</a:t>
            </a:r>
          </a:p>
          <a:p>
            <a:pPr marL="291436" lvl="1" indent="-291436">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algn="ctr" defTabSz="950919" fontAlgn="base">
              <a:lnSpc>
                <a:spcPct val="90000"/>
              </a:lnSpc>
              <a:spcBef>
                <a:spcPct val="0"/>
              </a:spcBef>
              <a:spcAft>
                <a:spcPct val="0"/>
              </a:spcAft>
              <a:defRPr/>
            </a:pPr>
            <a:r>
              <a:rPr lang="en-US" sz="102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6684540" y="981076"/>
            <a:ext cx="5449901" cy="4616084"/>
          </a:xfrm>
          <a:prstGeom prst="rect">
            <a:avLst/>
          </a:prstGeom>
        </p:spPr>
        <p:txBody>
          <a:bodyPr wrap="square">
            <a:spAutoFit/>
          </a:bodyPr>
          <a:lstStyle/>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Turn on/off auto-create statistics settings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ALTER DATABASE </a:t>
            </a:r>
            <a:r>
              <a:rPr lang="en-US" sz="1224" dirty="0">
                <a:solidFill>
                  <a:srgbClr val="494949"/>
                </a:solidFill>
                <a:latin typeface="Calibri" panose="020F0502020204030204" pitchFamily="34" charset="0"/>
                <a:cs typeface="Calibri" panose="020F0502020204030204" pitchFamily="34" charset="0"/>
              </a:rPr>
              <a:t>{</a:t>
            </a:r>
            <a:r>
              <a:rPr lang="en-US" sz="1224" dirty="0" err="1">
                <a:solidFill>
                  <a:srgbClr val="494949"/>
                </a:solidFill>
                <a:latin typeface="Calibri" panose="020F0502020204030204" pitchFamily="34" charset="0"/>
                <a:cs typeface="Calibri" panose="020F0502020204030204" pitchFamily="34" charset="0"/>
              </a:rPr>
              <a:t>database_name</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SET AUTO_CREATE_STATISTICS </a:t>
            </a:r>
            <a:r>
              <a:rPr lang="en-US" sz="1224" dirty="0">
                <a:solidFill>
                  <a:srgbClr val="494949"/>
                </a:solidFill>
                <a:latin typeface="Calibri" panose="020F0502020204030204" pitchFamily="34" charset="0"/>
                <a:cs typeface="Calibri" panose="020F0502020204030204" pitchFamily="34" charset="0"/>
              </a:rPr>
              <a:t>{ ON | OFF }</a:t>
            </a:r>
          </a:p>
          <a:p>
            <a:pPr defTabSz="932597">
              <a:spcAft>
                <a:spcPts val="612"/>
              </a:spcAft>
              <a:defRPr/>
            </a:pP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Turn on/off auto-update statistics settings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ALTER DATABASE </a:t>
            </a:r>
            <a:r>
              <a:rPr lang="en-US" sz="1224" dirty="0">
                <a:solidFill>
                  <a:srgbClr val="494949"/>
                </a:solidFill>
                <a:latin typeface="Calibri" panose="020F0502020204030204" pitchFamily="34" charset="0"/>
                <a:cs typeface="Calibri" panose="020F0502020204030204" pitchFamily="34" charset="0"/>
              </a:rPr>
              <a:t>{</a:t>
            </a:r>
            <a:r>
              <a:rPr lang="en-US" sz="1224" dirty="0" err="1">
                <a:solidFill>
                  <a:srgbClr val="494949"/>
                </a:solidFill>
                <a:latin typeface="Calibri" panose="020F0502020204030204" pitchFamily="34" charset="0"/>
                <a:cs typeface="Calibri" panose="020F0502020204030204" pitchFamily="34" charset="0"/>
              </a:rPr>
              <a:t>database_name</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SET AUTO_UPDATE_STATISTICS </a:t>
            </a:r>
            <a:r>
              <a:rPr lang="en-US" sz="1224" dirty="0">
                <a:solidFill>
                  <a:srgbClr val="494949"/>
                </a:solidFill>
                <a:latin typeface="Calibri" panose="020F0502020204030204" pitchFamily="34" charset="0"/>
                <a:cs typeface="Calibri" panose="020F0502020204030204" pitchFamily="34" charset="0"/>
              </a:rPr>
              <a:t>{ ON | OFF }</a:t>
            </a:r>
          </a:p>
          <a:p>
            <a:pPr defTabSz="932597">
              <a:spcAft>
                <a:spcPts val="612"/>
              </a:spcAft>
              <a:defRPr/>
            </a:pP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Configure synchronous/asynchronous update</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ALTER DATABASE </a:t>
            </a:r>
            <a:r>
              <a:rPr lang="en-US" sz="1224" dirty="0">
                <a:solidFill>
                  <a:srgbClr val="494949"/>
                </a:solidFill>
                <a:latin typeface="Calibri" panose="020F0502020204030204" pitchFamily="34" charset="0"/>
                <a:cs typeface="Calibri" panose="020F0502020204030204" pitchFamily="34" charset="0"/>
              </a:rPr>
              <a:t>{</a:t>
            </a:r>
            <a:r>
              <a:rPr lang="en-US" sz="1224" dirty="0" err="1">
                <a:solidFill>
                  <a:srgbClr val="494949"/>
                </a:solidFill>
                <a:latin typeface="Calibri" panose="020F0502020204030204" pitchFamily="34" charset="0"/>
                <a:cs typeface="Calibri" panose="020F0502020204030204" pitchFamily="34" charset="0"/>
              </a:rPr>
              <a:t>database_name</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SET AUTO_UPDATE_STATISTICS_ASYNC </a:t>
            </a:r>
            <a:r>
              <a:rPr lang="en-US" sz="1224" dirty="0">
                <a:solidFill>
                  <a:srgbClr val="494949"/>
                </a:solidFill>
                <a:latin typeface="Calibri" panose="020F0502020204030204" pitchFamily="34" charset="0"/>
                <a:cs typeface="Calibri" panose="020F0502020204030204" pitchFamily="34" charset="0"/>
              </a:rPr>
              <a:t>{ ON | OFF }</a:t>
            </a:r>
          </a:p>
          <a:p>
            <a:pPr defTabSz="932597">
              <a:spcAft>
                <a:spcPts val="612"/>
              </a:spcAft>
              <a:defRPr/>
            </a:pP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Check statistics settings for a database </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494949"/>
                </a:solidFill>
                <a:latin typeface="Calibri" panose="020F0502020204030204" pitchFamily="34" charset="0"/>
                <a:cs typeface="Calibri" panose="020F0502020204030204" pitchFamily="34" charset="0"/>
              </a:rPr>
              <a:t>is_auto_create_stats_on</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494949"/>
                </a:solidFill>
                <a:latin typeface="Calibri" panose="020F0502020204030204" pitchFamily="34" charset="0"/>
                <a:cs typeface="Calibri" panose="020F0502020204030204" pitchFamily="34" charset="0"/>
              </a:rPr>
              <a:t>	</a:t>
            </a:r>
            <a:r>
              <a:rPr lang="en-US" sz="1224" dirty="0" err="1">
                <a:solidFill>
                  <a:srgbClr val="494949"/>
                </a:solidFill>
                <a:latin typeface="Calibri" panose="020F0502020204030204" pitchFamily="34" charset="0"/>
                <a:cs typeface="Calibri" panose="020F0502020204030204" pitchFamily="34" charset="0"/>
              </a:rPr>
              <a:t>is_auto_update_stats_on</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494949"/>
                </a:solidFill>
                <a:latin typeface="Calibri" panose="020F0502020204030204" pitchFamily="34" charset="0"/>
                <a:cs typeface="Calibri" panose="020F0502020204030204" pitchFamily="34" charset="0"/>
              </a:rPr>
              <a:t>	</a:t>
            </a:r>
            <a:r>
              <a:rPr lang="en-US" sz="1224" dirty="0" err="1">
                <a:solidFill>
                  <a:srgbClr val="494949"/>
                </a:solidFill>
                <a:latin typeface="Calibri" panose="020F0502020204030204" pitchFamily="34" charset="0"/>
                <a:cs typeface="Calibri" panose="020F0502020204030204" pitchFamily="34" charset="0"/>
              </a:rPr>
              <a:t>is_auto_update_stats_async_on</a:t>
            </a: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494949"/>
                </a:solidFill>
                <a:latin typeface="Calibri" panose="020F0502020204030204" pitchFamily="34" charset="0"/>
                <a:cs typeface="Calibri" panose="020F0502020204030204" pitchFamily="34" charset="0"/>
              </a:rPr>
              <a:t>	</a:t>
            </a:r>
            <a:r>
              <a:rPr lang="en-US" sz="1224" dirty="0" err="1">
                <a:solidFill>
                  <a:srgbClr val="494949"/>
                </a:solidFill>
                <a:latin typeface="Calibri" panose="020F0502020204030204" pitchFamily="34" charset="0"/>
                <a:cs typeface="Calibri" panose="020F0502020204030204" pitchFamily="34" charset="0"/>
              </a:rPr>
              <a:t>sys.databases</a:t>
            </a:r>
            <a:endParaRPr lang="en-US" sz="1224" dirty="0">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5170646"/>
          </a:xfrm>
        </p:spPr>
        <p:txBody>
          <a:bodyPr/>
          <a:lstStyle/>
          <a:p>
            <a:r>
              <a:rPr lang="en-US" sz="1600" dirty="0"/>
              <a:t>Table Design</a:t>
            </a:r>
            <a:br>
              <a:rPr lang="en-US" sz="1600" dirty="0"/>
            </a:br>
            <a:r>
              <a:rPr lang="en-US" sz="1600" dirty="0"/>
              <a:t>Schema (and Small Data Types)</a:t>
            </a:r>
            <a:br>
              <a:rPr lang="en-US" sz="1600" dirty="0"/>
            </a:br>
            <a:r>
              <a:rPr lang="en-US" sz="1600" dirty="0"/>
              <a:t>Fact, Dimension and Staging tables</a:t>
            </a:r>
            <a:br>
              <a:rPr lang="en-US" sz="1600" dirty="0"/>
            </a:br>
            <a:r>
              <a:rPr lang="en-US" sz="1600" dirty="0"/>
              <a:t>Partitioning, Distribution</a:t>
            </a:r>
            <a:br>
              <a:rPr lang="en-US" sz="1600" dirty="0"/>
            </a:br>
            <a:r>
              <a:rPr lang="en-US" sz="1600" dirty="0"/>
              <a:t>Distributing for performance</a:t>
            </a:r>
            <a:br>
              <a:rPr lang="en-US" sz="1600" dirty="0"/>
            </a:br>
            <a:r>
              <a:rPr lang="en-US" sz="1600" dirty="0"/>
              <a:t>Partitioning for performance</a:t>
            </a:r>
            <a:br>
              <a:rPr lang="en-US" sz="1600" dirty="0"/>
            </a:br>
            <a:br>
              <a:rPr lang="en-US" sz="1600" dirty="0"/>
            </a:br>
            <a:r>
              <a:rPr lang="en-US" sz="1600" dirty="0"/>
              <a:t>DEMO: running a count distinct against </a:t>
            </a:r>
            <a:r>
              <a:rPr lang="en-US" sz="1600" dirty="0" err="1"/>
              <a:t>dist</a:t>
            </a:r>
            <a:r>
              <a:rPr lang="en-US" sz="1600" dirty="0"/>
              <a:t> key in distributed vs not distributed table</a:t>
            </a:r>
            <a:br>
              <a:rPr lang="en-US" sz="1600" dirty="0"/>
            </a:br>
            <a:br>
              <a:rPr lang="en-US" sz="1600" dirty="0"/>
            </a:br>
            <a:r>
              <a:rPr lang="en-US" sz="1600" dirty="0"/>
              <a:t>Windowing functions</a:t>
            </a:r>
            <a:br>
              <a:rPr lang="en-US" sz="1600" dirty="0"/>
            </a:br>
            <a:r>
              <a:rPr lang="en-US" sz="1600" dirty="0" err="1"/>
              <a:t>HyperLogLog</a:t>
            </a:r>
            <a:r>
              <a:rPr lang="en-US" sz="1600" dirty="0"/>
              <a:t> - approximate execution</a:t>
            </a:r>
            <a:br>
              <a:rPr lang="en-US" sz="1600" dirty="0"/>
            </a:br>
            <a:r>
              <a:rPr lang="en-US" sz="1600" dirty="0"/>
              <a:t>Group by options</a:t>
            </a:r>
            <a:br>
              <a:rPr lang="en-US" sz="1600" dirty="0"/>
            </a:br>
            <a:r>
              <a:rPr lang="en-US" sz="1600" dirty="0"/>
              <a:t>Snapshot isolation</a:t>
            </a:r>
            <a:br>
              <a:rPr lang="en-US" sz="1600" dirty="0"/>
            </a:br>
            <a:r>
              <a:rPr lang="en-US" sz="1600" dirty="0"/>
              <a:t>JSON data</a:t>
            </a:r>
            <a:br>
              <a:rPr lang="en-US" sz="1600" dirty="0"/>
            </a:br>
            <a:r>
              <a:rPr lang="en-US" sz="1600" dirty="0"/>
              <a:t>Stored procedures</a:t>
            </a:r>
            <a:br>
              <a:rPr lang="en-US" sz="1600" dirty="0"/>
            </a:br>
            <a:r>
              <a:rPr lang="en-US" sz="1600" dirty="0"/>
              <a:t>Indexes intro</a:t>
            </a:r>
            <a:br>
              <a:rPr lang="en-US" sz="1600" dirty="0"/>
            </a:br>
            <a:r>
              <a:rPr lang="en-US" sz="1600" dirty="0" err="1"/>
              <a:t>Columnstore</a:t>
            </a:r>
            <a:r>
              <a:rPr lang="en-US" sz="1600" dirty="0"/>
              <a:t> indexes</a:t>
            </a:r>
            <a:br>
              <a:rPr lang="en-US" sz="1600" dirty="0"/>
            </a:br>
            <a:r>
              <a:rPr lang="en-US" sz="1600" dirty="0"/>
              <a:t>Distributions</a:t>
            </a:r>
            <a:br>
              <a:rPr lang="en-US" sz="1600" dirty="0"/>
            </a:br>
            <a:r>
              <a:rPr lang="en-US" sz="1600" dirty="0"/>
              <a:t>Partitions</a:t>
            </a:r>
            <a:br>
              <a:rPr lang="en-US" sz="1600" dirty="0"/>
            </a:br>
            <a:r>
              <a:rPr lang="en-US" sz="1600" dirty="0"/>
              <a:t>COPY command</a:t>
            </a:r>
            <a:br>
              <a:rPr lang="en-US" sz="1600" dirty="0"/>
            </a:br>
            <a:r>
              <a:rPr lang="en-US" sz="1600" dirty="0"/>
              <a:t>Statistics</a:t>
            </a:r>
            <a:r>
              <a:rPr lang="en-US" sz="1200" dirty="0"/>
              <a:t> </a:t>
            </a:r>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95915" y="1464074"/>
            <a:ext cx="11239464" cy="3993914"/>
          </a:xfrm>
        </p:spPr>
        <p:txBody>
          <a:bodyPr/>
          <a:lstStyle/>
          <a:p>
            <a:pPr marL="246102" marR="5181" indent="-233797">
              <a:lnSpc>
                <a:spcPts val="3090"/>
              </a:lnSpc>
              <a:spcBef>
                <a:spcPts val="479"/>
              </a:spcBef>
              <a:buFont typeface="Arial"/>
              <a:buChar char="•"/>
              <a:tabLst>
                <a:tab pos="246750" algn="l"/>
              </a:tabLst>
            </a:pPr>
            <a:r>
              <a:rPr lang="en-US" spc="-15" dirty="0">
                <a:latin typeface="Calibri"/>
                <a:cs typeface="Calibri"/>
              </a:rPr>
              <a:t>Partitions </a:t>
            </a:r>
            <a:r>
              <a:rPr lang="en-US" spc="-10" dirty="0">
                <a:latin typeface="Calibri"/>
                <a:cs typeface="Calibri"/>
              </a:rPr>
              <a:t>can </a:t>
            </a:r>
            <a:r>
              <a:rPr lang="en-US" spc="-5" dirty="0">
                <a:latin typeface="Calibri"/>
                <a:cs typeface="Calibri"/>
              </a:rPr>
              <a:t>be </a:t>
            </a:r>
            <a:r>
              <a:rPr lang="en-US" spc="-15" dirty="0">
                <a:latin typeface="Calibri"/>
                <a:cs typeface="Calibri"/>
              </a:rPr>
              <a:t>useful </a:t>
            </a:r>
            <a:r>
              <a:rPr lang="en-US" spc="-5" dirty="0">
                <a:latin typeface="Calibri"/>
                <a:cs typeface="Calibri"/>
              </a:rPr>
              <a:t>when </a:t>
            </a:r>
            <a:r>
              <a:rPr lang="en-US" spc="-15" dirty="0">
                <a:latin typeface="Calibri"/>
                <a:cs typeface="Calibri"/>
              </a:rPr>
              <a:t>maintaining current </a:t>
            </a:r>
            <a:r>
              <a:rPr lang="en-US" spc="-25" dirty="0">
                <a:latin typeface="Calibri"/>
                <a:cs typeface="Calibri"/>
              </a:rPr>
              <a:t>rows </a:t>
            </a:r>
            <a:r>
              <a:rPr lang="en-US" spc="-5" dirty="0">
                <a:latin typeface="Calibri"/>
                <a:cs typeface="Calibri"/>
              </a:rPr>
              <a:t>in </a:t>
            </a:r>
            <a:r>
              <a:rPr lang="en-US" spc="-10" dirty="0">
                <a:latin typeface="Calibri"/>
                <a:cs typeface="Calibri"/>
              </a:rPr>
              <a:t>very </a:t>
            </a:r>
            <a:r>
              <a:rPr lang="en-US" spc="-15" dirty="0">
                <a:latin typeface="Calibri"/>
                <a:cs typeface="Calibri"/>
              </a:rPr>
              <a:t>large  </a:t>
            </a:r>
            <a:r>
              <a:rPr lang="en-US" spc="-20" dirty="0">
                <a:latin typeface="Calibri"/>
                <a:cs typeface="Calibri"/>
              </a:rPr>
              <a:t>fact </a:t>
            </a:r>
            <a:r>
              <a:rPr lang="en-US" spc="-10" dirty="0">
                <a:latin typeface="Calibri"/>
                <a:cs typeface="Calibri"/>
              </a:rPr>
              <a:t>tables. </a:t>
            </a:r>
            <a:r>
              <a:rPr lang="en-US" spc="-15" dirty="0">
                <a:latin typeface="Calibri"/>
                <a:cs typeface="Calibri"/>
              </a:rPr>
              <a:t>Partition </a:t>
            </a:r>
            <a:r>
              <a:rPr lang="en-US" spc="-10" dirty="0">
                <a:latin typeface="Calibri"/>
                <a:cs typeface="Calibri"/>
              </a:rPr>
              <a:t>switching </a:t>
            </a:r>
            <a:r>
              <a:rPr lang="en-US" spc="-5" dirty="0">
                <a:latin typeface="Calibri"/>
                <a:cs typeface="Calibri"/>
              </a:rPr>
              <a:t>is a </a:t>
            </a:r>
            <a:r>
              <a:rPr lang="en-US" spc="-15" dirty="0">
                <a:latin typeface="Calibri"/>
                <a:cs typeface="Calibri"/>
              </a:rPr>
              <a:t>good alternative </a:t>
            </a:r>
            <a:r>
              <a:rPr lang="en-US" spc="-20" dirty="0">
                <a:latin typeface="Calibri"/>
                <a:cs typeface="Calibri"/>
              </a:rPr>
              <a:t>to </a:t>
            </a:r>
            <a:r>
              <a:rPr lang="en-US" spc="-5" dirty="0">
                <a:latin typeface="Calibri"/>
                <a:cs typeface="Calibri"/>
              </a:rPr>
              <a:t>full</a:t>
            </a:r>
            <a:r>
              <a:rPr lang="en-US" spc="208" dirty="0">
                <a:latin typeface="Calibri"/>
                <a:cs typeface="Calibri"/>
              </a:rPr>
              <a:t> </a:t>
            </a:r>
            <a:r>
              <a:rPr lang="en-US" spc="-56" dirty="0">
                <a:latin typeface="Calibri"/>
                <a:cs typeface="Calibri"/>
              </a:rPr>
              <a:t>CTAS</a:t>
            </a:r>
            <a:endParaRPr lang="en-US" dirty="0">
              <a:latin typeface="Calibri"/>
              <a:cs typeface="Calibri"/>
            </a:endParaRPr>
          </a:p>
          <a:p>
            <a:pPr>
              <a:spcBef>
                <a:spcPts val="15"/>
              </a:spcBef>
              <a:buFont typeface="Arial"/>
              <a:buChar char="•"/>
            </a:pPr>
            <a:endParaRPr lang="en-US" sz="4000" dirty="0">
              <a:latin typeface="Calibri"/>
              <a:cs typeface="Calibri"/>
            </a:endParaRPr>
          </a:p>
          <a:p>
            <a:pPr marL="246102" marR="328352" indent="-233797">
              <a:lnSpc>
                <a:spcPts val="3090"/>
              </a:lnSpc>
              <a:buFont typeface="Arial"/>
              <a:buChar char="•"/>
              <a:tabLst>
                <a:tab pos="246750" algn="l"/>
              </a:tabLst>
            </a:pPr>
            <a:r>
              <a:rPr lang="en-US" spc="-15" dirty="0">
                <a:latin typeface="Calibri"/>
                <a:cs typeface="Calibri"/>
              </a:rPr>
              <a:t>Partitioning </a:t>
            </a:r>
            <a:r>
              <a:rPr lang="en-US" spc="-5" dirty="0">
                <a:latin typeface="Calibri"/>
                <a:cs typeface="Calibri"/>
              </a:rPr>
              <a:t>CCIs </a:t>
            </a:r>
            <a:r>
              <a:rPr lang="en-US" spc="-10" dirty="0">
                <a:latin typeface="Calibri"/>
                <a:cs typeface="Calibri"/>
              </a:rPr>
              <a:t>is only useful </a:t>
            </a:r>
            <a:r>
              <a:rPr lang="en-US" spc="-5" dirty="0">
                <a:latin typeface="Calibri"/>
                <a:cs typeface="Calibri"/>
              </a:rPr>
              <a:t>when the </a:t>
            </a:r>
            <a:r>
              <a:rPr lang="en-US" spc="-25" dirty="0">
                <a:latin typeface="Calibri"/>
                <a:cs typeface="Calibri"/>
              </a:rPr>
              <a:t>row </a:t>
            </a:r>
            <a:r>
              <a:rPr lang="en-US" spc="-15" dirty="0">
                <a:latin typeface="Calibri"/>
                <a:cs typeface="Calibri"/>
              </a:rPr>
              <a:t>count </a:t>
            </a:r>
            <a:r>
              <a:rPr lang="en-US" spc="-5" dirty="0">
                <a:latin typeface="Calibri"/>
                <a:cs typeface="Calibri"/>
              </a:rPr>
              <a:t>is </a:t>
            </a:r>
            <a:r>
              <a:rPr lang="en-US" spc="-15" dirty="0">
                <a:latin typeface="Calibri"/>
                <a:cs typeface="Calibri"/>
              </a:rPr>
              <a:t>greater </a:t>
            </a:r>
            <a:r>
              <a:rPr lang="en-US" spc="-5" dirty="0">
                <a:latin typeface="Calibri"/>
                <a:cs typeface="Calibri"/>
              </a:rPr>
              <a:t>than  60million *</a:t>
            </a:r>
            <a:r>
              <a:rPr lang="en-US" spc="36" dirty="0">
                <a:latin typeface="Calibri"/>
                <a:cs typeface="Calibri"/>
              </a:rPr>
              <a:t> </a:t>
            </a:r>
            <a:r>
              <a:rPr lang="en-US" spc="-10" dirty="0">
                <a:latin typeface="Calibri"/>
                <a:cs typeface="Calibri"/>
              </a:rPr>
              <a:t>#partitions</a:t>
            </a:r>
            <a:endParaRPr lang="en-US" dirty="0">
              <a:latin typeface="Calibri"/>
              <a:cs typeface="Calibri"/>
            </a:endParaRPr>
          </a:p>
          <a:p>
            <a:pPr>
              <a:buFont typeface="Arial"/>
              <a:buChar char="•"/>
            </a:pPr>
            <a:endParaRPr lang="en-US" sz="3600" dirty="0">
              <a:latin typeface="Calibri"/>
              <a:cs typeface="Calibri"/>
            </a:endParaRPr>
          </a:p>
          <a:p>
            <a:pPr marL="246102" indent="-233797">
              <a:spcBef>
                <a:spcPts val="5"/>
              </a:spcBef>
              <a:buFont typeface="Arial"/>
              <a:buChar char="•"/>
              <a:tabLst>
                <a:tab pos="246750" algn="l"/>
              </a:tabLst>
            </a:pPr>
            <a:r>
              <a:rPr lang="en-US" spc="-5" dirty="0">
                <a:latin typeface="Calibri"/>
                <a:cs typeface="Calibri"/>
              </a:rPr>
              <a:t>In </a:t>
            </a:r>
            <a:r>
              <a:rPr lang="en-US" spc="-15" dirty="0">
                <a:latin typeface="Calibri"/>
                <a:cs typeface="Calibri"/>
              </a:rPr>
              <a:t>general, </a:t>
            </a:r>
            <a:r>
              <a:rPr lang="en-US" spc="-20" dirty="0">
                <a:latin typeface="Calibri"/>
                <a:cs typeface="Calibri"/>
              </a:rPr>
              <a:t>avoid </a:t>
            </a:r>
            <a:r>
              <a:rPr lang="en-US" spc="-10" dirty="0">
                <a:latin typeface="Calibri"/>
                <a:cs typeface="Calibri"/>
              </a:rPr>
              <a:t>partitions, particularly </a:t>
            </a:r>
            <a:r>
              <a:rPr lang="en-US" spc="-5" dirty="0">
                <a:latin typeface="Calibri"/>
                <a:cs typeface="Calibri"/>
              </a:rPr>
              <a:t>in</a:t>
            </a:r>
            <a:r>
              <a:rPr lang="en-US" spc="92" dirty="0">
                <a:latin typeface="Calibri"/>
                <a:cs typeface="Calibri"/>
              </a:rPr>
              <a:t> </a:t>
            </a:r>
            <a:r>
              <a:rPr lang="en-US" spc="-10" dirty="0">
                <a:latin typeface="Calibri"/>
                <a:cs typeface="Calibri"/>
              </a:rPr>
              <a:t>POCs</a:t>
            </a:r>
            <a:endParaRPr lang="en-US" dirty="0">
              <a:latin typeface="Calibri"/>
              <a:cs typeface="Calibri"/>
            </a:endParaRPr>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95915" y="1464074"/>
            <a:ext cx="11239464" cy="2435988"/>
          </a:xfrm>
        </p:spPr>
        <p:txBody>
          <a:bodyPr/>
          <a:lstStyle/>
          <a:p>
            <a:pPr marL="246102" marR="5181" indent="-233797">
              <a:lnSpc>
                <a:spcPts val="3090"/>
              </a:lnSpc>
              <a:spcBef>
                <a:spcPts val="479"/>
              </a:spcBef>
              <a:buFont typeface="Arial"/>
              <a:buChar char="•"/>
              <a:tabLst>
                <a:tab pos="246750"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600" dirty="0">
              <a:latin typeface="Calibri"/>
              <a:cs typeface="Calibri"/>
            </a:endParaRPr>
          </a:p>
          <a:p>
            <a:pPr marL="246102" indent="-233797">
              <a:buFont typeface="Arial"/>
              <a:buChar char="•"/>
              <a:tabLst>
                <a:tab pos="246750"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DW Optimization</a:t>
            </a:r>
          </a:p>
        </p:txBody>
      </p:sp>
      <p:sp>
        <p:nvSpPr>
          <p:cNvPr id="2" name="Text Placeholder 1"/>
          <p:cNvSpPr>
            <a:spLocks noGrp="1"/>
          </p:cNvSpPr>
          <p:nvPr>
            <p:ph type="body" sz="quarter" idx="12"/>
          </p:nvPr>
        </p:nvSpPr>
        <p:spPr>
          <a:xfrm>
            <a:off x="595914" y="4041282"/>
            <a:ext cx="5186010" cy="615553"/>
          </a:xfrm>
        </p:spPr>
        <p:txBody>
          <a:bodyPr/>
          <a:lstStyle/>
          <a:p>
            <a:r>
              <a:rPr lang="en-US" dirty="0"/>
              <a:t>CSA10P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First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Third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Fifth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6</a:t>
            </a:r>
            <a:r>
              <a:rPr lang="en-US" b="1" dirty="0"/>
              <a:t>  Sixth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35795" y="926396"/>
            <a:ext cx="7912007" cy="230524"/>
          </a:xfrm>
          <a:prstGeom prst="rect">
            <a:avLst/>
          </a:prstGeom>
        </p:spPr>
        <p:txBody>
          <a:bodyPr vert="horz" wrap="square" lIns="0" tIns="0" rIns="0" bIns="0" rtlCol="0" anchor="t">
            <a:spAutoFit/>
          </a:bodyPr>
          <a:lstStyle/>
          <a:p>
            <a:pPr defTabSz="813848">
              <a:lnSpc>
                <a:spcPct val="90000"/>
              </a:lnSpc>
              <a:spcBef>
                <a:spcPct val="0"/>
              </a:spcBef>
              <a:spcAft>
                <a:spcPts val="816"/>
              </a:spcAft>
              <a:defRPr/>
            </a:pPr>
            <a:r>
              <a:rPr lang="en-US" sz="1632" dirty="0">
                <a:solidFill>
                  <a:srgbClr val="000000"/>
                </a:solidFill>
                <a:latin typeface="Segoe UI"/>
                <a:cs typeface="Segoe UI"/>
              </a:rPr>
              <a:t>Limitless analytics service with unmatched time to insight</a:t>
            </a:r>
            <a:endParaRPr lang="en-US" sz="1632" dirty="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65793" y="1420784"/>
            <a:ext cx="8200674" cy="49285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algn="ctr" defTabSz="932597">
              <a:defRPr/>
            </a:pPr>
            <a:endParaRPr lang="en-US" sz="1224" b="1" dirty="0">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92078" y="1849390"/>
            <a:ext cx="7807723" cy="3377453"/>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224" dirty="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238"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326"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910661" y="2700110"/>
            <a:ext cx="7576112" cy="2397593"/>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dirty="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88838" y="5097702"/>
            <a:ext cx="7807004" cy="1078748"/>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21238"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326" b="1" dirty="0">
                  <a:solidFill>
                    <a:srgbClr val="0078D4"/>
                  </a:solidFill>
                  <a:latin typeface="Segoe UI Semibold"/>
                  <a:ea typeface="Segoe UI" pitchFamily="34" charset="0"/>
                  <a:cs typeface="Segoe UI Semibold" panose="020B0502040204020203" pitchFamily="34" charset="0"/>
                </a:rPr>
                <a:t>Azure</a:t>
              </a:r>
            </a:p>
            <a:p>
              <a:pPr defTabSz="951028" fontAlgn="base">
                <a:spcBef>
                  <a:spcPct val="0"/>
                </a:spcBef>
                <a:spcAft>
                  <a:spcPct val="0"/>
                </a:spcAft>
                <a:defRPr/>
              </a:pPr>
              <a:r>
                <a:rPr lang="en-US" sz="1326" b="1" dirty="0">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Common Data Model</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Enterprise Security</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412840" y="5923091"/>
            <a:ext cx="839596" cy="94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252437" y="5688596"/>
            <a:ext cx="2588946" cy="48785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Data </a:t>
            </a:r>
            <a:r>
              <a:rPr lang="en-US" sz="1224" b="1" dirty="0">
                <a:gradFill>
                  <a:gsLst>
                    <a:gs pos="2917">
                      <a:prstClr val="black"/>
                    </a:gs>
                    <a:gs pos="30000">
                      <a:prstClr val="black"/>
                    </a:gs>
                  </a:gsLst>
                  <a:lin ang="5400000" scaled="0"/>
                </a:gradFill>
                <a:latin typeface="Segoe UI"/>
              </a:rPr>
              <a:t>lake integrated </a:t>
            </a:r>
            <a:r>
              <a:rPr lang="en-US" sz="1224" dirty="0">
                <a:gradFill>
                  <a:gsLst>
                    <a:gs pos="2917">
                      <a:prstClr val="black"/>
                    </a:gs>
                    <a:gs pos="30000">
                      <a:prstClr val="black"/>
                    </a:gs>
                  </a:gsLst>
                  <a:lin ang="5400000" scaled="0"/>
                </a:gradFill>
                <a:latin typeface="Segoe UI"/>
              </a:rPr>
              <a:t>and Common Data Model aware</a:t>
            </a:r>
            <a:endParaRPr lang="en-US" sz="1224"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94153" y="4512615"/>
            <a:ext cx="1644465"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94153" y="3397735"/>
            <a:ext cx="1644464" cy="43905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94153" y="283722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94153" y="395210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252437" y="4934935"/>
            <a:ext cx="2588946" cy="66081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Integrated </a:t>
            </a:r>
            <a:r>
              <a:rPr lang="en-US" sz="1224" b="1" dirty="0">
                <a:gradFill>
                  <a:gsLst>
                    <a:gs pos="2917">
                      <a:prstClr val="black"/>
                    </a:gs>
                    <a:gs pos="30000">
                      <a:prstClr val="black"/>
                    </a:gs>
                  </a:gsLst>
                  <a:lin ang="5400000" scaled="0"/>
                </a:gradFill>
                <a:latin typeface="Segoe UI"/>
              </a:rPr>
              <a:t>platform services </a:t>
            </a:r>
            <a:br>
              <a:rPr lang="en-US" sz="1224" b="1" dirty="0">
                <a:gradFill>
                  <a:gsLst>
                    <a:gs pos="2917">
                      <a:prstClr val="black"/>
                    </a:gs>
                    <a:gs pos="30000">
                      <a:prstClr val="black"/>
                    </a:gs>
                  </a:gsLst>
                  <a:lin ang="5400000" scaled="0"/>
                </a:gradFill>
                <a:latin typeface="Segoe UI"/>
              </a:rPr>
            </a:br>
            <a:r>
              <a:rPr lang="en-US" sz="1224" dirty="0">
                <a:gradFill>
                  <a:gsLst>
                    <a:gs pos="2917">
                      <a:prstClr val="black"/>
                    </a:gs>
                    <a:gs pos="30000">
                      <a:prstClr val="black"/>
                    </a:gs>
                  </a:gsLst>
                  <a:lin ang="5400000" scaled="0"/>
                </a:gradFill>
                <a:latin typeface="Segoe UI"/>
              </a:rPr>
              <a:t>for, management, security, monitoring, and </a:t>
            </a:r>
            <a:r>
              <a:rPr lang="en-US" sz="1224" dirty="0" err="1">
                <a:gradFill>
                  <a:gsLst>
                    <a:gs pos="2917">
                      <a:prstClr val="black"/>
                    </a:gs>
                    <a:gs pos="30000">
                      <a:prstClr val="black"/>
                    </a:gs>
                  </a:gsLst>
                  <a:lin ang="5400000" scaled="0"/>
                </a:gradFill>
                <a:latin typeface="Segoe UI"/>
              </a:rPr>
              <a:t>metastore</a:t>
            </a:r>
            <a:endParaRPr lang="en-US" sz="1224"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352912" y="4957813"/>
            <a:ext cx="899525" cy="3075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916103" y="2837222"/>
            <a:ext cx="0" cy="212059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92968" y="4693920"/>
            <a:ext cx="4297297"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6072012" y="4141008"/>
            <a:ext cx="2118254" cy="50056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92968" y="4143263"/>
            <a:ext cx="2126548" cy="500566"/>
          </a:xfrm>
          <a:prstGeom prst="rect">
            <a:avLst/>
          </a:prstGeom>
          <a:solidFill>
            <a:schemeClr val="accent1">
              <a:lumMod val="50000"/>
            </a:schemeClr>
          </a:solid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92968" y="393377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252437" y="3190732"/>
            <a:ext cx="2588946" cy="16513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Integrated analytics runtimes available provisioned and serverless on-demand </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SQL Analytics </a:t>
            </a:r>
            <a:r>
              <a:rPr lang="en-US" sz="1224">
                <a:gradFill>
                  <a:gsLst>
                    <a:gs pos="2917">
                      <a:prstClr val="black"/>
                    </a:gs>
                    <a:gs pos="30000">
                      <a:prstClr val="black"/>
                    </a:gs>
                  </a:gsLst>
                  <a:lin ang="5400000" scaled="0"/>
                </a:gradFill>
                <a:latin typeface="Segoe UI"/>
              </a:rPr>
              <a:t>offering T-SQL for batch, streaming and interactive processing</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Spark</a:t>
            </a:r>
            <a:r>
              <a:rPr lang="en-US" sz="1224">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975316" y="4016412"/>
            <a:ext cx="1277120" cy="42359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92968" y="3563732"/>
            <a:ext cx="2126548"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6072011" y="3563732"/>
            <a:ext cx="2118254" cy="2638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92968" y="336633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929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92968" y="2814949"/>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17896"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344953"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072011"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7990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515702"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352912" y="2848952"/>
            <a:ext cx="899525" cy="28949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252437" y="2605116"/>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Multiple </a:t>
            </a:r>
            <a:r>
              <a:rPr lang="en-US" sz="1224" b="1">
                <a:gradFill>
                  <a:gsLst>
                    <a:gs pos="2917">
                      <a:prstClr val="black"/>
                    </a:gs>
                    <a:gs pos="30000">
                      <a:prstClr val="black"/>
                    </a:gs>
                  </a:gsLst>
                  <a:lin ang="5400000" scaled="0"/>
                </a:gradFill>
                <a:latin typeface="Segoe UI"/>
              </a:rPr>
              <a:t>languages </a:t>
            </a:r>
            <a:r>
              <a:rPr lang="en-US" sz="1224">
                <a:gradFill>
                  <a:gsLst>
                    <a:gs pos="2917">
                      <a:prstClr val="black"/>
                    </a:gs>
                    <a:gs pos="30000">
                      <a:prstClr val="black"/>
                    </a:gs>
                  </a:gsLst>
                  <a:lin ang="5400000" scaled="0"/>
                </a:gradFill>
                <a:latin typeface="Segoe UI"/>
              </a:rPr>
              <a:t>suited to different analytics workloads</a:t>
            </a:r>
            <a:endParaRPr lang="en-US" sz="1224"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910661" y="2208446"/>
            <a:ext cx="7576112" cy="393930"/>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92967" y="2283232"/>
            <a:ext cx="2001950" cy="22217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326" b="1" dirty="0">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352912" y="2272326"/>
            <a:ext cx="899525" cy="15337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252437" y="2028490"/>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SaaS </a:t>
            </a:r>
            <a:r>
              <a:rPr lang="en-US" sz="1224" b="1">
                <a:gradFill>
                  <a:gsLst>
                    <a:gs pos="2917">
                      <a:prstClr val="black"/>
                    </a:gs>
                    <a:gs pos="30000">
                      <a:prstClr val="black"/>
                    </a:gs>
                  </a:gsLst>
                  <a:lin ang="5400000" scaled="0"/>
                </a:gradFill>
                <a:latin typeface="Segoe UI"/>
              </a:rPr>
              <a:t>developer experiences </a:t>
            </a:r>
            <a:r>
              <a:rPr lang="en-US" sz="1224">
                <a:gradFill>
                  <a:gsLst>
                    <a:gs pos="2917">
                      <a:prstClr val="black"/>
                    </a:gs>
                    <a:gs pos="30000">
                      <a:prstClr val="black"/>
                    </a:gs>
                  </a:gsLst>
                  <a:lin ang="5400000" scaled="0"/>
                </a:gradFill>
                <a:latin typeface="Segoe UI"/>
              </a:rPr>
              <a:t>for code free and code first</a:t>
            </a:r>
            <a:endParaRPr lang="en-US" sz="2448"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916103" y="2302407"/>
            <a:ext cx="0" cy="232917"/>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90982" y="1585474"/>
            <a:ext cx="4171968" cy="40310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122" b="1" dirty="0">
                <a:solidFill>
                  <a:schemeClr val="tx2"/>
                </a:solidFill>
                <a:latin typeface="Segoe UI Semibold"/>
              </a:rPr>
              <a:t>Artificial Intelligence / Machine Learning / Internet of Things</a:t>
            </a:r>
          </a:p>
          <a:p>
            <a:pPr defTabSz="932597">
              <a:lnSpc>
                <a:spcPct val="120000"/>
              </a:lnSpc>
              <a:defRPr/>
            </a:pPr>
            <a:r>
              <a:rPr lang="en-US" sz="1122" b="1" dirty="0">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252437" y="1469494"/>
            <a:ext cx="2588946" cy="46460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Designed for analytics </a:t>
            </a:r>
            <a:r>
              <a:rPr lang="en-US" sz="1224" b="1">
                <a:gradFill>
                  <a:gsLst>
                    <a:gs pos="2917">
                      <a:prstClr val="black"/>
                    </a:gs>
                    <a:gs pos="30000">
                      <a:prstClr val="black"/>
                    </a:gs>
                  </a:gsLst>
                  <a:lin ang="5400000" scaled="0"/>
                </a:gradFill>
                <a:latin typeface="Segoe UI"/>
              </a:rPr>
              <a:t>workloads at any scale</a:t>
            </a:r>
            <a:endParaRPr lang="en-US" sz="2448"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595842" y="1698081"/>
            <a:ext cx="656594" cy="371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130565" y="4512615"/>
            <a:ext cx="1644465"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130564" y="3397735"/>
            <a:ext cx="1644464" cy="439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130564" y="283722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130564" y="395210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427252" y="2123303"/>
            <a:ext cx="2869547" cy="1764817"/>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lnSpc>
                <a:spcPct val="110000"/>
              </a:lnSpc>
              <a:spcAft>
                <a:spcPts val="1020"/>
              </a:spcAft>
              <a:defRPr/>
            </a:pPr>
            <a:r>
              <a:rPr lang="en-US" sz="1836" dirty="0">
                <a:solidFill>
                  <a:srgbClr val="0078D4"/>
                </a:solidFill>
                <a:latin typeface="Segoe UI Semibold"/>
              </a:rPr>
              <a:t>T-SQL Querying </a:t>
            </a:r>
          </a:p>
          <a:p>
            <a:pPr marL="291436" lvl="4" indent="-291436" defTabSz="932384">
              <a:lnSpc>
                <a:spcPct val="110000"/>
              </a:lnSpc>
              <a:spcAft>
                <a:spcPts val="1020"/>
              </a:spcAft>
              <a:buFont typeface="Arial" panose="020B0604020202020204" pitchFamily="34" charset="0"/>
              <a:buChar char="•"/>
              <a:defRPr/>
            </a:pPr>
            <a:r>
              <a:rPr lang="en-US" sz="1428" dirty="0">
                <a:latin typeface="Segoe UI"/>
              </a:rPr>
              <a:t>Windowing aggregates</a:t>
            </a:r>
          </a:p>
          <a:p>
            <a:pPr marL="291436" lvl="4" indent="-291436" defTabSz="932384">
              <a:lnSpc>
                <a:spcPct val="110000"/>
              </a:lnSpc>
              <a:spcAft>
                <a:spcPts val="1020"/>
              </a:spcAft>
              <a:buFont typeface="Arial" panose="020B0604020202020204" pitchFamily="34" charset="0"/>
              <a:buChar char="•"/>
              <a:defRPr/>
            </a:pPr>
            <a:r>
              <a:rPr lang="en-US" sz="1428" dirty="0">
                <a:latin typeface="Segoe UI"/>
              </a:rPr>
              <a:t>Approximate execution (</a:t>
            </a:r>
            <a:r>
              <a:rPr lang="en-US" sz="1428" dirty="0" err="1">
                <a:latin typeface="Segoe UI"/>
              </a:rPr>
              <a:t>Hyperloglog</a:t>
            </a:r>
            <a:r>
              <a:rPr lang="en-US" sz="1428" dirty="0">
                <a:latin typeface="Segoe UI"/>
              </a:rPr>
              <a:t>)</a:t>
            </a:r>
          </a:p>
          <a:p>
            <a:pPr marL="291436" lvl="4" indent="-291436">
              <a:lnSpc>
                <a:spcPct val="110000"/>
              </a:lnSpc>
              <a:spcAft>
                <a:spcPts val="1020"/>
              </a:spcAft>
              <a:buFont typeface="Arial" panose="020B0604020202020204" pitchFamily="34" charset="0"/>
              <a:buChar char="•"/>
              <a:defRPr/>
            </a:pPr>
            <a:r>
              <a:rPr lang="fr-FR" sz="1428" dirty="0"/>
              <a:t>JSON data support </a:t>
            </a:r>
          </a:p>
          <a:p>
            <a:pPr marL="291436" lvl="4" indent="-291436" defTabSz="932384">
              <a:lnSpc>
                <a:spcPct val="110000"/>
              </a:lnSpc>
              <a:spcAft>
                <a:spcPts val="1020"/>
              </a:spcAft>
              <a:buFont typeface="Arial" panose="020B0604020202020204" pitchFamily="34" charset="0"/>
              <a:buChar char="•"/>
              <a:defRPr/>
            </a:pPr>
            <a:endParaRPr lang="en-US" sz="1428" dirty="0">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31140" y="2093818"/>
            <a:ext cx="3203207" cy="3522998"/>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lnSpc>
                <a:spcPct val="110000"/>
              </a:lnSpc>
              <a:spcAft>
                <a:spcPts val="1020"/>
              </a:spcAft>
              <a:defRPr/>
            </a:pPr>
            <a:r>
              <a:rPr lang="en-US" sz="1836" dirty="0">
                <a:solidFill>
                  <a:srgbClr val="0078D4"/>
                </a:solidFill>
                <a:latin typeface="Segoe UI Semibold"/>
              </a:rPr>
              <a:t>Advanced storage system</a:t>
            </a:r>
          </a:p>
          <a:p>
            <a:pPr marL="291436" lvl="4" indent="-291436">
              <a:lnSpc>
                <a:spcPct val="110000"/>
              </a:lnSpc>
              <a:spcAft>
                <a:spcPts val="1020"/>
              </a:spcAft>
              <a:buFont typeface="Arial" panose="020B0604020202020204" pitchFamily="34" charset="0"/>
              <a:buChar char="•"/>
              <a:defRPr/>
            </a:pPr>
            <a:r>
              <a:rPr lang="fr-FR" sz="1428" dirty="0" err="1"/>
              <a:t>Columnstore</a:t>
            </a:r>
            <a:r>
              <a:rPr lang="fr-FR" sz="1428" dirty="0"/>
              <a:t> Indexes</a:t>
            </a:r>
          </a:p>
          <a:p>
            <a:pPr marL="291436" lvl="4" indent="-291436" defTabSz="932384">
              <a:lnSpc>
                <a:spcPct val="110000"/>
              </a:lnSpc>
              <a:spcAft>
                <a:spcPts val="1020"/>
              </a:spcAft>
              <a:buFont typeface="Arial" panose="020B0604020202020204" pitchFamily="34" charset="0"/>
              <a:buChar char="•"/>
              <a:defRPr/>
            </a:pPr>
            <a:r>
              <a:rPr lang="fr-FR" sz="1428" dirty="0">
                <a:latin typeface="Segoe UI"/>
              </a:rPr>
              <a:t>Table partitions</a:t>
            </a:r>
          </a:p>
          <a:p>
            <a:pPr marL="291436" lvl="4" indent="-291436" defTabSz="932384">
              <a:lnSpc>
                <a:spcPct val="110000"/>
              </a:lnSpc>
              <a:spcAft>
                <a:spcPts val="1020"/>
              </a:spcAft>
              <a:buFont typeface="Arial" panose="020B0604020202020204" pitchFamily="34" charset="0"/>
              <a:buChar char="•"/>
              <a:defRPr/>
            </a:pPr>
            <a:r>
              <a:rPr lang="fr-FR" sz="1428" dirty="0">
                <a:latin typeface="Segoe UI"/>
              </a:rPr>
              <a:t>Distributed tables</a:t>
            </a:r>
          </a:p>
          <a:p>
            <a:pPr marL="291436" lvl="4" indent="-291436" defTabSz="932384">
              <a:lnSpc>
                <a:spcPct val="110000"/>
              </a:lnSpc>
              <a:spcAft>
                <a:spcPts val="1020"/>
              </a:spcAft>
              <a:buFont typeface="Arial" panose="020B0604020202020204" pitchFamily="34" charset="0"/>
              <a:buChar char="•"/>
              <a:defRPr/>
            </a:pPr>
            <a:r>
              <a:rPr lang="fr-FR" sz="1428" dirty="0">
                <a:latin typeface="Segoe UI"/>
              </a:rPr>
              <a:t>Isolation modes</a:t>
            </a: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Materialized</a:t>
            </a:r>
            <a:r>
              <a:rPr lang="fr-FR" sz="1428" dirty="0">
                <a:latin typeface="Segoe UI"/>
              </a:rPr>
              <a:t> </a:t>
            </a:r>
            <a:r>
              <a:rPr lang="fr-FR" sz="1428" dirty="0" err="1">
                <a:latin typeface="Segoe UI"/>
              </a:rPr>
              <a:t>Views</a:t>
            </a:r>
            <a:endParaRPr lang="fr-FR" sz="1428" dirty="0">
              <a:latin typeface="Segoe UI"/>
            </a:endParaRP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Nonclustered</a:t>
            </a:r>
            <a:r>
              <a:rPr lang="fr-FR" sz="1428" dirty="0">
                <a:latin typeface="Segoe UI"/>
              </a:rPr>
              <a:t> Indexes</a:t>
            </a: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Result</a:t>
            </a:r>
            <a:r>
              <a:rPr lang="fr-FR" sz="1428" dirty="0">
                <a:latin typeface="Segoe UI"/>
              </a:rPr>
              <a:t>-set </a:t>
            </a:r>
            <a:r>
              <a:rPr lang="fr-FR" sz="1428" dirty="0" err="1">
                <a:latin typeface="Segoe UI"/>
              </a:rPr>
              <a:t>caching</a:t>
            </a:r>
            <a:endParaRPr lang="fr-FR" sz="1428" dirty="0">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89703" y="2093817"/>
            <a:ext cx="3516217" cy="333073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lnSpc>
                <a:spcPct val="110000"/>
              </a:lnSpc>
              <a:spcAft>
                <a:spcPts val="1020"/>
              </a:spcAft>
              <a:defRPr/>
            </a:pPr>
            <a:r>
              <a:rPr lang="en-US" sz="1836" dirty="0">
                <a:solidFill>
                  <a:srgbClr val="0078D4"/>
                </a:solidFill>
                <a:latin typeface="Segoe UI Semibold"/>
              </a:rPr>
              <a:t>Complete SQL object model</a:t>
            </a:r>
          </a:p>
          <a:p>
            <a:pPr marL="291436" lvl="4" indent="-291436" defTabSz="932384">
              <a:lnSpc>
                <a:spcPct val="110000"/>
              </a:lnSpc>
              <a:spcAft>
                <a:spcPts val="1020"/>
              </a:spcAft>
              <a:buFont typeface="Arial" panose="020B0604020202020204" pitchFamily="34" charset="0"/>
              <a:buChar char="•"/>
              <a:defRPr/>
            </a:pPr>
            <a:r>
              <a:rPr lang="fr-FR" sz="1428" dirty="0">
                <a:latin typeface="Segoe UI"/>
              </a:rPr>
              <a:t>Tables</a:t>
            </a: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Views</a:t>
            </a:r>
            <a:r>
              <a:rPr lang="fr-FR" sz="1428" dirty="0">
                <a:latin typeface="Segoe UI"/>
              </a:rPr>
              <a:t> </a:t>
            </a: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Stored</a:t>
            </a:r>
            <a:r>
              <a:rPr lang="fr-FR" sz="1428" dirty="0">
                <a:latin typeface="Segoe UI"/>
              </a:rPr>
              <a:t> </a:t>
            </a:r>
            <a:r>
              <a:rPr lang="fr-FR" sz="1428" dirty="0" err="1">
                <a:latin typeface="Segoe UI"/>
              </a:rPr>
              <a:t>procedures</a:t>
            </a:r>
            <a:endParaRPr lang="fr-FR" sz="1428" dirty="0">
              <a:latin typeface="Segoe UI"/>
            </a:endParaRP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Functions</a:t>
            </a:r>
            <a:r>
              <a:rPr lang="fr-FR" sz="1428" dirty="0">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890" y="352096"/>
            <a:ext cx="1296060" cy="129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267665" y="1093440"/>
            <a:ext cx="4902276" cy="3333395"/>
          </a:xfrm>
          <a:prstGeom prst="rect">
            <a:avLst/>
          </a:prstGeom>
          <a:ln>
            <a:solidFill>
              <a:schemeClr val="bg2">
                <a:lumMod val="50000"/>
              </a:schemeClr>
            </a:solidFill>
          </a:ln>
        </p:spPr>
        <p:txBody>
          <a:bodyPr wrap="square">
            <a:spAutoFit/>
          </a:bodyPr>
          <a:lstStyle/>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dbo.OrderTable</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000000"/>
                </a:solidFill>
                <a:latin typeface="Calibri" panose="020F0502020204030204" pitchFamily="34" charset="0"/>
                <a:cs typeface="Calibri" panose="020F0502020204030204" pitchFamily="34" charset="0"/>
              </a:rPr>
              <a:t> NOT NULL</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Date     </a:t>
            </a:r>
            <a:r>
              <a:rPr lang="en-US" sz="1224" dirty="0" err="1">
                <a:solidFill>
                  <a:srgbClr val="0000FF"/>
                </a:solidFill>
                <a:latin typeface="Calibri" panose="020F0502020204030204" pitchFamily="34" charset="0"/>
                <a:cs typeface="Calibri" panose="020F0502020204030204" pitchFamily="34" charset="0"/>
              </a:rPr>
              <a:t>DATE</a:t>
            </a:r>
            <a:r>
              <a:rPr lang="en-US" sz="1224" dirty="0">
                <a:solidFill>
                  <a:srgbClr val="000000"/>
                </a:solidFill>
                <a:latin typeface="Calibri" panose="020F0502020204030204" pitchFamily="34" charset="0"/>
                <a:cs typeface="Calibri" panose="020F0502020204030204" pitchFamily="34" charset="0"/>
              </a:rPr>
              <a:t> NOT NULL,</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Name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  CLUSTERED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COLUMNSTORE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INDEX</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  DISTRIBUTION</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HASH</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 |</a:t>
            </a:r>
          </a:p>
          <a:p>
            <a:pPr defTabSz="932597">
              <a:defRPr/>
            </a:pPr>
            <a:r>
              <a:rPr lang="en-US" sz="1224" dirty="0">
                <a:solidFill>
                  <a:srgbClr val="808080"/>
                </a:solidFill>
                <a:latin typeface="Calibri" panose="020F0502020204030204" pitchFamily="34" charset="0"/>
                <a:cs typeface="Calibri" panose="020F0502020204030204" pitchFamily="34" charset="0"/>
              </a:rPr>
              <a:t>		  ROUND ROBIN |</a:t>
            </a:r>
          </a:p>
          <a:p>
            <a:pPr defTabSz="932597">
              <a:defRPr/>
            </a:pPr>
            <a:r>
              <a:rPr lang="en-US" sz="1224" dirty="0">
                <a:solidFill>
                  <a:srgbClr val="808080"/>
                </a:solidFill>
                <a:latin typeface="Calibri" panose="020F0502020204030204" pitchFamily="34" charset="0"/>
                <a:cs typeface="Calibri" panose="020F0502020204030204" pitchFamily="34" charset="0"/>
              </a:rPr>
              <a:t>		  REPLICATED</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35794" y="1142880"/>
            <a:ext cx="4902275" cy="3168923"/>
          </a:xfrm>
        </p:spPr>
        <p:txBody>
          <a:bodyPr/>
          <a:lstStyle/>
          <a:p>
            <a:r>
              <a:rPr lang="en-US" dirty="0">
                <a:solidFill>
                  <a:schemeClr val="tx2"/>
                </a:solidFill>
              </a:rPr>
              <a:t>Round-robin distributed</a:t>
            </a:r>
          </a:p>
          <a:p>
            <a:pPr lvl="1">
              <a:spcAft>
                <a:spcPts val="1224"/>
              </a:spcAft>
            </a:pPr>
            <a:r>
              <a:rPr lang="en-US" dirty="0"/>
              <a:t>Distributes table rows evenly across all distributions at random.</a:t>
            </a:r>
          </a:p>
          <a:p>
            <a:r>
              <a:rPr lang="en-US" dirty="0">
                <a:solidFill>
                  <a:schemeClr val="tx2"/>
                </a:solidFill>
              </a:rPr>
              <a:t>Hash distributed</a:t>
            </a:r>
          </a:p>
          <a:p>
            <a:pPr lvl="1">
              <a:spcAft>
                <a:spcPts val="1224"/>
              </a:spcAft>
            </a:pPr>
            <a:r>
              <a:rPr lang="en-US" dirty="0"/>
              <a:t>Distributes table rows across the Compute nodes by using a deterministic hash function to assign each row to one distribution.</a:t>
            </a:r>
          </a:p>
          <a:p>
            <a:r>
              <a:rPr lang="en-US" dirty="0">
                <a:solidFill>
                  <a:schemeClr val="tx2"/>
                </a:solidFill>
              </a:rPr>
              <a:t>Replicated</a:t>
            </a:r>
          </a:p>
          <a:p>
            <a:pPr lvl="1"/>
            <a:r>
              <a:rPr lang="en-US" dirty="0"/>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11058</TotalTime>
  <Words>4585</Words>
  <Application>Microsoft Office PowerPoint</Application>
  <PresentationFormat>Custom</PresentationFormat>
  <Paragraphs>898</Paragraphs>
  <Slides>33</Slides>
  <Notes>21</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Arial Nova</vt:lpstr>
      <vt:lpstr>Calibri</vt:lpstr>
      <vt:lpstr>Calibri Light</vt:lpstr>
      <vt:lpstr>Consolas</vt:lpstr>
      <vt:lpstr>Segoe UI</vt:lpstr>
      <vt:lpstr>Segoe UI Light</vt:lpstr>
      <vt:lpstr>Segoe UI Semibold</vt:lpstr>
      <vt:lpstr>Wingdings</vt:lpstr>
      <vt:lpstr>Analytics Surge</vt:lpstr>
      <vt:lpstr>Design Presentation: DW Optimization</vt:lpstr>
      <vt:lpstr>PowerPoint Presentation</vt:lpstr>
      <vt:lpstr>Topics Covered</vt:lpstr>
      <vt:lpstr>DW Optimization</vt:lpstr>
      <vt:lpstr>Agenda sample 1</vt:lpstr>
      <vt:lpstr>Azure Synapse Analytics </vt:lpstr>
      <vt:lpstr>Comprehensive SQL functionality</vt:lpstr>
      <vt:lpstr>Table design</vt:lpstr>
      <vt:lpstr>Tables – Distributions</vt:lpstr>
      <vt:lpstr>Tables – Partitions</vt:lpstr>
      <vt:lpstr>Tables – Distributions &amp; Partitions</vt:lpstr>
      <vt:lpstr>Common table distribution methods</vt:lpstr>
      <vt:lpstr>Preferred solution – Query - 2</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Preferred solution – Query - 3</vt:lpstr>
      <vt:lpstr>Performance Patterns</vt:lpstr>
      <vt:lpstr>Automatic statistics management</vt:lpstr>
      <vt:lpstr>Performance Anti-Patterns</vt:lpstr>
      <vt:lpstr>Too many partitions</vt:lpstr>
      <vt:lpstr>Views on Views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242</cp:revision>
  <dcterms:created xsi:type="dcterms:W3CDTF">2016-03-10T00:17:44Z</dcterms:created>
  <dcterms:modified xsi:type="dcterms:W3CDTF">2020-04-28T06:09:43Z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